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52"/>
  </p:notesMasterIdLst>
  <p:sldIdLst>
    <p:sldId id="410" r:id="rId4"/>
    <p:sldId id="413" r:id="rId5"/>
    <p:sldId id="414" r:id="rId6"/>
    <p:sldId id="458" r:id="rId7"/>
    <p:sldId id="323" r:id="rId8"/>
    <p:sldId id="415" r:id="rId9"/>
    <p:sldId id="336" r:id="rId10"/>
    <p:sldId id="459" r:id="rId11"/>
    <p:sldId id="460" r:id="rId12"/>
    <p:sldId id="461" r:id="rId13"/>
    <p:sldId id="462" r:id="rId14"/>
    <p:sldId id="463" r:id="rId15"/>
    <p:sldId id="464" r:id="rId16"/>
    <p:sldId id="465" r:id="rId17"/>
    <p:sldId id="466" r:id="rId18"/>
    <p:sldId id="467" r:id="rId19"/>
    <p:sldId id="471" r:id="rId20"/>
    <p:sldId id="472" r:id="rId21"/>
    <p:sldId id="473" r:id="rId22"/>
    <p:sldId id="474" r:id="rId23"/>
    <p:sldId id="475" r:id="rId24"/>
    <p:sldId id="476" r:id="rId25"/>
    <p:sldId id="468" r:id="rId26"/>
    <p:sldId id="469" r:id="rId27"/>
    <p:sldId id="470" r:id="rId28"/>
    <p:sldId id="322" r:id="rId29"/>
    <p:sldId id="411" r:id="rId30"/>
    <p:sldId id="294" r:id="rId31"/>
    <p:sldId id="307" r:id="rId32"/>
    <p:sldId id="279" r:id="rId33"/>
    <p:sldId id="420" r:id="rId34"/>
    <p:sldId id="339" r:id="rId35"/>
    <p:sldId id="329" r:id="rId36"/>
    <p:sldId id="331" r:id="rId37"/>
    <p:sldId id="422" r:id="rId38"/>
    <p:sldId id="416" r:id="rId39"/>
    <p:sldId id="325" r:id="rId40"/>
    <p:sldId id="417" r:id="rId41"/>
    <p:sldId id="447" r:id="rId42"/>
    <p:sldId id="449" r:id="rId43"/>
    <p:sldId id="450" r:id="rId44"/>
    <p:sldId id="451" r:id="rId45"/>
    <p:sldId id="452" r:id="rId46"/>
    <p:sldId id="453" r:id="rId47"/>
    <p:sldId id="457" r:id="rId48"/>
    <p:sldId id="418" r:id="rId49"/>
    <p:sldId id="289" r:id="rId50"/>
    <p:sldId id="400" r:id="rId51"/>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39">
          <p15:clr>
            <a:srgbClr val="A4A3A4"/>
          </p15:clr>
        </p15:guide>
        <p15:guide id="2" pos="3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4F"/>
    <a:srgbClr val="63CFF6"/>
    <a:srgbClr val="CA95A4"/>
    <a:srgbClr val="FCC7D6"/>
    <a:srgbClr val="FBB9CC"/>
    <a:srgbClr val="4B5E75"/>
    <a:srgbClr val="3E4D60"/>
    <a:srgbClr val="4F4F4F"/>
    <a:srgbClr val="60C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guide orient="horz" pos="2139"/>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atin typeface="等线" panose="02010600030101010101" pitchFamily="2" charset="-122"/>
                <a:ea typeface="等线" panose="02010600030101010101" pitchFamily="2" charset="-122"/>
              </a:defRPr>
            </a:lvl1pPr>
          </a:lstStyle>
          <a:p>
            <a:endParaRPr lang="zh-CN" altLang="en-US"/>
          </a:p>
        </p:txBody>
      </p:sp>
      <p:sp>
        <p:nvSpPr>
          <p:cNvPr id="409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atin typeface="等线" panose="02010600030101010101" pitchFamily="2" charset="-122"/>
                <a:ea typeface="等线" panose="02010600030101010101" pitchFamily="2" charset="-122"/>
              </a:defRPr>
            </a:lvl1pPr>
          </a:lstStyle>
          <a:p>
            <a:fld id="{921AB826-CCCD-4946-94FA-7C8867B9470E}" type="datetimeFigureOut">
              <a:rPr lang="zh-CN" altLang="en-US"/>
              <a:t>2019/6/26</a:t>
            </a:fld>
            <a:endParaRPr lang="zh-CN" altLang="en-US"/>
          </a:p>
        </p:txBody>
      </p:sp>
      <p:sp>
        <p:nvSpPr>
          <p:cNvPr id="4100"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atin typeface="等线" panose="02010600030101010101" pitchFamily="2" charset="-122"/>
                <a:ea typeface="等线" panose="02010600030101010101" pitchFamily="2" charset="-122"/>
              </a:defRPr>
            </a:lvl1pPr>
          </a:lstStyle>
          <a:p>
            <a:endParaRPr lang="zh-CN" altLang="en-US"/>
          </a:p>
        </p:txBody>
      </p:sp>
      <p:sp>
        <p:nvSpPr>
          <p:cNvPr id="410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fld id="{5A5C8C51-E2AF-46D0-890E-2E04FBA9FF0D}" type="slidenum">
              <a:rPr lang="zh-CN" altLang="en-US"/>
              <a:t>‹#›</a:t>
            </a:fld>
            <a:endParaRPr lang="zh-CN" altLang="en-US"/>
          </a:p>
        </p:txBody>
      </p:sp>
    </p:spTree>
    <p:extLst>
      <p:ext uri="{BB962C8B-B14F-4D97-AF65-F5344CB8AC3E}">
        <p14:creationId xmlns:p14="http://schemas.microsoft.com/office/powerpoint/2010/main" val="19818352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anchor="t"/>
          <a:lstStyle/>
          <a:p>
            <a:pPr>
              <a:spcBef>
                <a:spcPct val="0"/>
              </a:spcBef>
            </a:pPr>
            <a:endParaRPr lang="zh-CN" altLang="en-US" dirty="0"/>
          </a:p>
          <a:p>
            <a:pPr>
              <a:spcBef>
                <a:spcPct val="0"/>
              </a:spcBef>
            </a:pPr>
            <a:endParaRPr lang="zh-CN" altLang="en-US" dirty="0"/>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B11035FB-41B3-4C89-B766-F146164395AC}" type="slidenum">
              <a:rPr lang="zh-CN" altLang="en-US" sz="1200">
                <a:latin typeface="等线" panose="02010600030101010101" pitchFamily="2" charset="-122"/>
                <a:ea typeface="等线" panose="02010600030101010101" pitchFamily="2" charset="-122"/>
              </a:rPr>
              <a:t>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02904971"/>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30218549"/>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0253035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64744226"/>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11918595"/>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14803282"/>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51545371"/>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02868504"/>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51377620"/>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77030661"/>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48877333"/>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41555938"/>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6127158"/>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26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63369551"/>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28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79762013"/>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379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4E148CD-9211-48D4-BEE9-22C2197215CA}" type="slidenum">
              <a:rPr lang="zh-CN" altLang="en-US" sz="1200">
                <a:latin typeface="等线" panose="02010600030101010101" pitchFamily="2" charset="-122"/>
                <a:ea typeface="等线" panose="02010600030101010101" pitchFamily="2" charset="-122"/>
              </a:rPr>
              <a:t>29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1497539"/>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CD176DD-3C41-4423-AAC4-DBDB2E5E6A94}" type="slidenum">
              <a:rPr lang="zh-CN" altLang="en-US" sz="1200">
                <a:latin typeface="等线" panose="02010600030101010101" pitchFamily="2" charset="-122"/>
                <a:ea typeface="等线" panose="02010600030101010101" pitchFamily="2" charset="-122"/>
              </a:rPr>
              <a:t>30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35376486"/>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301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2CB066E-5B61-49A1-9BF5-FFBFD143215F}" type="slidenum">
              <a:rPr lang="zh-CN" altLang="en-US" sz="1200">
                <a:solidFill>
                  <a:srgbClr val="000000"/>
                </a:solidFill>
                <a:latin typeface="等线" panose="02010600030101010101" pitchFamily="2" charset="-122"/>
                <a:ea typeface="等线" panose="02010600030101010101" pitchFamily="2" charset="-122"/>
              </a:rPr>
              <a:t>31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68678384"/>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301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2CB066E-5B61-49A1-9BF5-FFBFD143215F}" type="slidenum">
              <a:rPr lang="zh-CN" altLang="en-US" sz="1200">
                <a:solidFill>
                  <a:srgbClr val="000000"/>
                </a:solidFill>
                <a:latin typeface="等线" panose="02010600030101010101" pitchFamily="2" charset="-122"/>
                <a:ea typeface="等线" panose="02010600030101010101" pitchFamily="2" charset="-122"/>
              </a:rPr>
              <a:t>32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7239446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59958CB-0590-4027-B169-C69A285D71B3}" type="slidenum">
              <a:rPr lang="zh-CN" altLang="en-US" sz="1200">
                <a:solidFill>
                  <a:srgbClr val="000000"/>
                </a:solidFill>
                <a:latin typeface="等线" panose="02010600030101010101" pitchFamily="2" charset="-122"/>
                <a:ea typeface="等线" panose="02010600030101010101" pitchFamily="2" charset="-122"/>
              </a:rPr>
              <a:t>34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44822196"/>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59958CB-0590-4027-B169-C69A285D71B3}" type="slidenum">
              <a:rPr lang="zh-CN" altLang="en-US" sz="1200">
                <a:solidFill>
                  <a:srgbClr val="000000"/>
                </a:solidFill>
                <a:latin typeface="等线" panose="02010600030101010101" pitchFamily="2" charset="-122"/>
                <a:ea typeface="等线" panose="02010600030101010101" pitchFamily="2" charset="-122"/>
              </a:rPr>
              <a:t>35</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07689781"/>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58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4FEDCB8A-B1BE-40D7-AACA-10EC1E55EC74}" type="slidenum">
              <a:rPr lang="zh-CN" altLang="en-US" sz="1200">
                <a:solidFill>
                  <a:srgbClr val="000000"/>
                </a:solidFill>
                <a:latin typeface="等线" panose="02010600030101010101" pitchFamily="2" charset="-122"/>
                <a:ea typeface="等线" panose="02010600030101010101" pitchFamily="2" charset="-122"/>
              </a:rPr>
              <a:t>37</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65100248"/>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02495225"/>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39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4180703"/>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78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31D613C-BFDE-4848-ABDB-B65AC7136FC8}" type="slidenum">
              <a:rPr lang="zh-CN" altLang="en-US" sz="1200">
                <a:latin typeface="等线" panose="02010600030101010101" pitchFamily="2" charset="-122"/>
                <a:ea typeface="等线" panose="02010600030101010101" pitchFamily="2" charset="-122"/>
              </a:rPr>
              <a:t>40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48850655"/>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41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1108630"/>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42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32621915"/>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59958CB-0590-4027-B169-C69A285D71B3}" type="slidenum">
              <a:rPr lang="zh-CN" altLang="en-US" sz="1200">
                <a:solidFill>
                  <a:srgbClr val="000000"/>
                </a:solidFill>
                <a:latin typeface="等线" panose="02010600030101010101" pitchFamily="2" charset="-122"/>
                <a:ea typeface="等线" panose="02010600030101010101" pitchFamily="2" charset="-122"/>
              </a:rPr>
              <a:t>43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9890595"/>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44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71559268"/>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174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E960CBF8-24E6-4705-8785-2682003848E4}" type="slidenum">
              <a:rPr lang="zh-CN" altLang="en-US" sz="1200">
                <a:solidFill>
                  <a:srgbClr val="000000"/>
                </a:solidFill>
                <a:latin typeface="等线" panose="02010600030101010101" pitchFamily="2" charset="-122"/>
                <a:ea typeface="等线" panose="02010600030101010101" pitchFamily="2" charset="-122"/>
              </a:rPr>
              <a:t>45</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45511098"/>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018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3264391A-0D28-4166-9227-1E845525D1C4}" type="slidenum">
              <a:rPr lang="zh-CN" altLang="en-US" sz="1200">
                <a:latin typeface="等线" panose="02010600030101010101" pitchFamily="2" charset="-122"/>
                <a:ea typeface="等线" panose="02010600030101010101" pitchFamily="2" charset="-122"/>
              </a:rPr>
              <a:t>47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61685496"/>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77246120"/>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84405433"/>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320269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08560000"/>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26942060"/>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97506211"/>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5CBA5F1-D690-46B7-BB3A-AFDAA23B3128}"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F6FCA98-9A7E-4B50-BE28-2E69F20C6E9A}" type="slidenum">
              <a:rPr lang="zh-CN" altLang="en-US"/>
              <a:t>‹#›</a:t>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AE3B640-D69F-4583-94A1-2D9DB8A19886}"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669346E-C553-4B1F-BEC0-1BE83B57C5DB}" type="slidenum">
              <a:rPr lang="zh-CN" altLang="en-US"/>
              <a:t>‹#›</a:t>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693436C-3799-4185-A21E-6F2F6EDCCD82}"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6801EFE-D581-4967-9812-9F5B7B5D6605}" type="slidenum">
              <a:rPr lang="zh-CN" altLang="en-US"/>
              <a:t>‹#›</a:t>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D6FFF94C-0BDC-4FEB-AC33-B9505A66C612}" type="datetimeFigureOut">
              <a:rPr lang="zh-CN" altLang="en-US"/>
              <a:t>2019/6/26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E434D6F-D7F1-49E3-950A-7927FA4641E3}" type="slidenum">
              <a:rPr lang="zh-CN" altLang="en-US"/>
              <a:t>‹#›</a:t>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CA71D493-BE98-4E58-9D5C-5202E7C8065A}" type="datetimeFigureOut">
              <a:rPr lang="zh-CN" altLang="en-US"/>
              <a:t>2019/6/26</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0BD00D4-8BF7-40DD-B511-AC296E204894}" type="slidenum">
              <a:rPr lang="zh-CN" altLang="en-US"/>
              <a:t>‹#›</a:t>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49CD9137-C5E2-4FA8-848F-CB6EE4F5B068}" type="datetimeFigureOut">
              <a:rPr lang="zh-CN" altLang="en-US"/>
              <a:t>2019/6/26</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B7066A9F-B890-4766-A20D-D4216C438F0E}" type="slidenum">
              <a:rPr lang="zh-CN" altLang="en-US"/>
              <a:t>‹#›</a:t>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EC1128C-CFC6-4CC8-8A78-E7EFC3159E22}" type="datetimeFigureOut">
              <a:rPr lang="zh-CN" altLang="en-US"/>
              <a:t>2019/6/26</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482BAF3-217E-4EFA-B25C-739635B35DF4}" type="slidenum">
              <a:rPr lang="zh-CN" altLang="en-US"/>
              <a:t>‹#›</a:t>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C0ECF86-676E-4FB7-87D8-84827D9D8E14}" type="datetimeFigureOut">
              <a:rPr lang="zh-CN" altLang="en-US"/>
              <a:t>2019/6/26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42CD6C7-994A-4257-99B8-D1CAC6C97A24}" type="slidenum">
              <a:rPr lang="zh-CN" altLang="en-US"/>
              <a:t>‹#›</a:t>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FEF8712-192D-487D-8541-FF756C2BFA65}" type="datetimeFigureOut">
              <a:rPr lang="zh-CN" altLang="en-US"/>
              <a:t>2019/6/26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C3761EE-925D-4987-A0E6-026CB7F7B163}" type="slidenum">
              <a:rPr lang="zh-CN" altLang="en-US"/>
              <a:t>‹#›</a:t>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FFA40634-7A09-4052-9C0F-C9D949C6F73C}"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FB27641-BD82-4143-863C-BE91CD40FB76}" type="slidenum">
              <a:rPr lang="zh-CN" altLang="en-US"/>
              <a:t>‹#›</a:t>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A43A34A-1AE2-4C28-9242-45D4F1CDDAAF}"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7E476BC-D94B-48A5-9DFE-F6D386A15C7E}" type="slidenum">
              <a:rPr lang="zh-CN" altLang="en-US"/>
              <a:t>‹#›</a:t>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C9C7F6C-6267-4AB0-AC35-3CF11DACE5BB}"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E6FF5B-B10B-4978-8CEB-38DCBDB1E369}" type="slidenum">
              <a:rPr lang="zh-CN" altLang="en-US"/>
              <a:t>‹#›</a:t>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466F8CB-E470-4DD5-8E9E-F5AD164CFE77}"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13FC31C-0B1F-43E6-9EEB-6E399BF49B80}" type="slidenum">
              <a:rPr lang="zh-CN" altLang="en-US"/>
              <a:t>‹#›</a:t>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9D9F6CF6-2AA4-4781-A347-1BE8179FE3F5}"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79BEAAE-931C-4DA4-B6D5-F01111050850}" type="slidenum">
              <a:rPr lang="zh-CN" altLang="en-US"/>
              <a:t>‹#›</a:t>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AB8D1166-6917-4994-A085-32F53C49D44E}" type="datetimeFigureOut">
              <a:rPr lang="zh-CN" altLang="en-US"/>
              <a:t>2019/6/26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3BEB5A9-C643-4DE8-9640-ED7E61B6A4E5}" type="slidenum">
              <a:rPr lang="zh-CN" altLang="en-US"/>
              <a:t>‹#›</a:t>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46EAFEB1-5F78-4EBA-BCC9-F531F9487978}" type="datetimeFigureOut">
              <a:rPr lang="zh-CN" altLang="en-US"/>
              <a:t>2019/6/26</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B8D8EF1-A277-43A2-85F1-DEA45689D2B8}" type="slidenum">
              <a:rPr lang="zh-CN" altLang="en-US"/>
              <a:t>‹#›</a:t>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C121010-864D-4B92-B4A1-76A3D2700565}" type="datetimeFigureOut">
              <a:rPr lang="zh-CN" altLang="en-US"/>
              <a:t>2019/6/26</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F6D52FDD-463F-4F9D-86E8-0FDB629933C5}" type="slidenum">
              <a:rPr lang="zh-CN" altLang="en-US"/>
              <a:t>‹#›</a:t>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369E21A-130D-42FD-9697-07D659C7EC79}" type="datetimeFigureOut">
              <a:rPr lang="zh-CN" altLang="en-US"/>
              <a:t>2019/6/26</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85F19494-58FC-4431-98B0-02E0686B03C6}" type="slidenum">
              <a:rPr lang="zh-CN" altLang="en-US"/>
              <a:t>‹#›</a:t>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4987E160-974B-4C5E-A3CC-EC73B5258D0A}" type="datetimeFigureOut">
              <a:rPr lang="zh-CN" altLang="en-US"/>
              <a:t>2019/6/26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D3F5A153-63DE-496C-AD57-FEFBD5CC21AF}" type="slidenum">
              <a:rPr lang="zh-CN" altLang="en-US"/>
              <a:t>‹#›</a:t>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E68FA8F-25A7-4D4B-9830-CAC907E6368B}" type="datetimeFigureOut">
              <a:rPr lang="zh-CN" altLang="en-US"/>
              <a:t>2019/6/26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81C600C-790A-41A3-AECC-CC1A15993AD2}" type="slidenum">
              <a:rPr lang="zh-CN" altLang="en-US"/>
              <a:t>‹#›</a:t>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3E55432A-8D29-4CB0-B12F-7E36FF29D4F2}"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4D5BE40-BBB7-43AE-BF79-6F04038B87CF}" type="slidenum">
              <a:rPr lang="zh-CN" altLang="en-US"/>
              <a:t>‹#›</a:t>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6929B37-5538-4C25-A498-7244ABE1666D}" type="datetimeFigureOut">
              <a:rPr lang="zh-CN" altLang="en-US"/>
              <a:t>2019/6/26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F12E4B1-936B-4EF4-8649-FFDB6CA31755}" type="slidenum">
              <a:rPr lang="zh-CN" altLang="en-US"/>
              <a:t>‹#›</a:t>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5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8E93BF0C-B002-47E0-A2A5-6B7F299285E5}" type="datetimeFigureOut">
              <a:rPr lang="zh-CN" altLang="en-US"/>
              <a:t>2019/6/26</a:t>
            </a:fld>
            <a:endParaRPr lang="zh-CN" altLang="en-US"/>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9ABF2719-B4B8-4F46-96DB-313CF5A9571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日期占位符 3"/>
          <p:cNvSpPr>
            <a:spLocks noGrp="1" noChangeArrowheads="1"/>
          </p:cNvSpPr>
          <p:nvPr>
            <p:ph type="dt" sz="half" idx="2"/>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solidFill>
                  <a:srgbClr val="898989"/>
                </a:solidFill>
              </a:defRPr>
            </a:lvl1pPr>
          </a:lstStyle>
          <a:p>
            <a:fld id="{EB2C86EF-587D-49B1-B588-7D1597AC2E39}" type="datetimeFigureOut">
              <a:rPr lang="zh-CN" altLang="en-US"/>
              <a:t>2019/6/26</a:t>
            </a:fld>
            <a:endParaRPr lang="zh-CN" altLang="en-US"/>
          </a:p>
        </p:txBody>
      </p:sp>
      <p:sp>
        <p:nvSpPr>
          <p:cNvPr id="3075" name="页脚占位符 4"/>
          <p:cNvSpPr>
            <a:spLocks noGrp="1" noChangeArrowheads="1"/>
          </p:cNvSpPr>
          <p:nvPr>
            <p:ph type="ftr" sz="quarter" idx="3"/>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rgbClr val="898989"/>
                </a:solidFill>
              </a:defRPr>
            </a:lvl1pPr>
          </a:lstStyle>
          <a:p>
            <a:endParaRPr lang="zh-CN" altLang="en-US"/>
          </a:p>
        </p:txBody>
      </p:sp>
      <p:sp>
        <p:nvSpPr>
          <p:cNvPr id="3076" name="灯片编号占位符 5"/>
          <p:cNvSpPr>
            <a:spLocks noGrp="1" noChangeArrowheads="1"/>
          </p:cNvSpPr>
          <p:nvPr>
            <p:ph type="sldNum" sz="quarter" idx="4"/>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solidFill>
                  <a:srgbClr val="898989"/>
                </a:solidFill>
              </a:defRPr>
            </a:lvl1pPr>
          </a:lstStyle>
          <a:p>
            <a:fld id="{2E6E54F8-D409-448B-9357-C53FFA241DA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2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2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tags" Target="../tags/tag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4.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等腰三角形 66"/>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Lst>
            <a:ahLst/>
            <a:cxnLst>
              <a:cxn ang="0">
                <a:pos x="T0" y="T1"/>
              </a:cxn>
              <a:cxn ang="0">
                <a:pos x="T2" y="T3"/>
              </a:cxn>
              <a:cxn ang="0">
                <a:pos x="T4" y="T5"/>
              </a:cxn>
              <a:cxn ang="0">
                <a:pos x="T6" y="T7"/>
              </a:cxn>
              <a:cxn ang="0">
                <a:pos x="T8" y="T9"/>
              </a:cxn>
            </a:cxnLst>
            <a:rect l="0" t="0" r="r" b="b"/>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3" name="等腰三角形 67"/>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Lst>
            <a:ahLst/>
            <a:cxnLst>
              <a:cxn ang="0">
                <a:pos x="T0" y="T1"/>
              </a:cxn>
              <a:cxn ang="0">
                <a:pos x="T2" y="T3"/>
              </a:cxn>
              <a:cxn ang="0">
                <a:pos x="T4" y="T5"/>
              </a:cxn>
              <a:cxn ang="0">
                <a:pos x="T6" y="T7"/>
              </a:cxn>
            </a:cxnLst>
            <a:rect l="0" t="0" r="r" b="b"/>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4" name="等腰三角形 64"/>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Lst>
            <a:ahLst/>
            <a:cxnLst>
              <a:cxn ang="0">
                <a:pos x="T0" y="T1"/>
              </a:cxn>
              <a:cxn ang="0">
                <a:pos x="T2" y="T3"/>
              </a:cxn>
              <a:cxn ang="0">
                <a:pos x="T4" y="T5"/>
              </a:cxn>
              <a:cxn ang="0">
                <a:pos x="T6" y="T7"/>
              </a:cxn>
              <a:cxn ang="0">
                <a:pos x="T8" y="T9"/>
              </a:cxn>
            </a:cxnLst>
            <a:rect l="0" t="0" r="r" b="b"/>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5" name="椭圆 8"/>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6" name="椭圆 10"/>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7" name="椭圆 11"/>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8" name="椭圆 12"/>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9" name="椭圆 13"/>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30" name="椭圆 14"/>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131" name="直接连接符 16"/>
          <p:cNvCxnSpPr>
            <a:cxnSpLocks noChangeShapeType="1"/>
            <a:endCxn id="5125" idx="3"/>
          </p:cNvCxnSpPr>
          <p:nvPr/>
        </p:nvCxnSpPr>
        <p:spPr bwMode="auto">
          <a:xfrm flipV="1">
            <a:off x="0" y="1603375"/>
            <a:ext cx="7450138" cy="4532313"/>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2" name="直接连接符 18"/>
          <p:cNvCxnSpPr>
            <a:cxnSpLocks noChangeShapeType="1"/>
            <a:stCxn id="5154" idx="7"/>
          </p:cNvCxnSpPr>
          <p:nvPr/>
        </p:nvCxnSpPr>
        <p:spPr bwMode="auto">
          <a:xfrm flipV="1">
            <a:off x="1971675" y="0"/>
            <a:ext cx="3273425" cy="234315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3" name="直接连接符 21"/>
          <p:cNvCxnSpPr>
            <a:cxnSpLocks noChangeShapeType="1"/>
            <a:endCxn id="5154" idx="2"/>
          </p:cNvCxnSpPr>
          <p:nvPr/>
        </p:nvCxnSpPr>
        <p:spPr bwMode="auto">
          <a:xfrm flipV="1">
            <a:off x="-58738" y="2532063"/>
            <a:ext cx="1573213" cy="461962"/>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4" name="直接连接符 23"/>
          <p:cNvCxnSpPr>
            <a:cxnSpLocks noChangeShapeType="1"/>
          </p:cNvCxnSpPr>
          <p:nvPr/>
        </p:nvCxnSpPr>
        <p:spPr bwMode="auto">
          <a:xfrm flipH="1">
            <a:off x="-155575" y="14288"/>
            <a:ext cx="1111250" cy="51260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5" name="直接连接符 25"/>
          <p:cNvCxnSpPr>
            <a:cxnSpLocks noChangeShapeType="1"/>
            <a:stCxn id="5154" idx="5"/>
            <a:endCxn id="5129" idx="1"/>
          </p:cNvCxnSpPr>
          <p:nvPr/>
        </p:nvCxnSpPr>
        <p:spPr bwMode="auto">
          <a:xfrm>
            <a:off x="1971675" y="2722563"/>
            <a:ext cx="2146300" cy="2405062"/>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36" name="直接连接符 28"/>
          <p:cNvCxnSpPr>
            <a:cxnSpLocks noChangeShapeType="1"/>
            <a:endCxn id="5129" idx="7"/>
          </p:cNvCxnSpPr>
          <p:nvPr/>
        </p:nvCxnSpPr>
        <p:spPr bwMode="auto">
          <a:xfrm flipH="1">
            <a:off x="4357688" y="1597025"/>
            <a:ext cx="3127375" cy="3530600"/>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7" name="直接连接符 30"/>
          <p:cNvCxnSpPr>
            <a:cxnSpLocks noChangeShapeType="1"/>
          </p:cNvCxnSpPr>
          <p:nvPr/>
        </p:nvCxnSpPr>
        <p:spPr bwMode="auto">
          <a:xfrm>
            <a:off x="1100138" y="-144463"/>
            <a:ext cx="6272212" cy="1468438"/>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8" name="直接连接符 33"/>
          <p:cNvCxnSpPr>
            <a:cxnSpLocks noChangeShapeType="1"/>
            <a:stCxn id="5129" idx="6"/>
          </p:cNvCxnSpPr>
          <p:nvPr/>
        </p:nvCxnSpPr>
        <p:spPr bwMode="auto">
          <a:xfrm flipV="1">
            <a:off x="4406900" y="4230688"/>
            <a:ext cx="6707188" cy="10175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9" name="直接连接符 36"/>
          <p:cNvCxnSpPr>
            <a:cxnSpLocks noChangeShapeType="1"/>
            <a:endCxn id="5125" idx="4"/>
          </p:cNvCxnSpPr>
          <p:nvPr/>
        </p:nvCxnSpPr>
        <p:spPr bwMode="auto">
          <a:xfrm flipH="1" flipV="1">
            <a:off x="7640638" y="1681163"/>
            <a:ext cx="1198562" cy="51768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0" name="直接连接符 40"/>
          <p:cNvCxnSpPr>
            <a:cxnSpLocks noChangeShapeType="1"/>
            <a:endCxn id="5127" idx="3"/>
          </p:cNvCxnSpPr>
          <p:nvPr/>
        </p:nvCxnSpPr>
        <p:spPr bwMode="auto">
          <a:xfrm flipV="1">
            <a:off x="9344025" y="4392613"/>
            <a:ext cx="1849438" cy="24653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1" name="直接连接符 44"/>
          <p:cNvCxnSpPr>
            <a:cxnSpLocks noChangeShapeType="1"/>
          </p:cNvCxnSpPr>
          <p:nvPr/>
        </p:nvCxnSpPr>
        <p:spPr bwMode="auto">
          <a:xfrm flipH="1" flipV="1">
            <a:off x="10163175" y="958850"/>
            <a:ext cx="2028825" cy="258762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42" name="直接连接符 47"/>
          <p:cNvCxnSpPr>
            <a:cxnSpLocks noChangeShapeType="1"/>
            <a:stCxn id="5125" idx="7"/>
          </p:cNvCxnSpPr>
          <p:nvPr/>
        </p:nvCxnSpPr>
        <p:spPr bwMode="auto">
          <a:xfrm flipV="1">
            <a:off x="7829550" y="-136525"/>
            <a:ext cx="1797050" cy="1360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3" name="直接连接符 50"/>
          <p:cNvCxnSpPr>
            <a:cxnSpLocks noChangeShapeType="1"/>
          </p:cNvCxnSpPr>
          <p:nvPr/>
        </p:nvCxnSpPr>
        <p:spPr bwMode="auto">
          <a:xfrm flipV="1">
            <a:off x="7716838" y="-60325"/>
            <a:ext cx="474662" cy="138430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4" name="直接连接符 53"/>
          <p:cNvCxnSpPr>
            <a:cxnSpLocks noChangeShapeType="1"/>
          </p:cNvCxnSpPr>
          <p:nvPr/>
        </p:nvCxnSpPr>
        <p:spPr bwMode="auto">
          <a:xfrm flipH="1">
            <a:off x="-136525" y="-60325"/>
            <a:ext cx="946150" cy="65087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45" name="直接连接符 56"/>
          <p:cNvCxnSpPr>
            <a:cxnSpLocks noChangeShapeType="1"/>
          </p:cNvCxnSpPr>
          <p:nvPr/>
        </p:nvCxnSpPr>
        <p:spPr bwMode="auto">
          <a:xfrm flipH="1">
            <a:off x="10231438" y="-227013"/>
            <a:ext cx="42862" cy="1082676"/>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46" name="直接连接符 58"/>
          <p:cNvCxnSpPr>
            <a:cxnSpLocks noChangeShapeType="1"/>
          </p:cNvCxnSpPr>
          <p:nvPr/>
        </p:nvCxnSpPr>
        <p:spPr bwMode="auto">
          <a:xfrm flipH="1">
            <a:off x="10085388" y="360363"/>
            <a:ext cx="2270125" cy="474662"/>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47" name="直接连接符 61"/>
          <p:cNvCxnSpPr>
            <a:cxnSpLocks noChangeShapeType="1"/>
            <a:endCxn id="5155" idx="7"/>
          </p:cNvCxnSpPr>
          <p:nvPr/>
        </p:nvCxnSpPr>
        <p:spPr bwMode="auto">
          <a:xfrm flipH="1">
            <a:off x="10328275" y="-144463"/>
            <a:ext cx="820738" cy="852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sp>
        <p:nvSpPr>
          <p:cNvPr id="5148" name="椭圆 7"/>
          <p:cNvSpPr>
            <a:spLocks noChangeArrowheads="1"/>
          </p:cNvSpPr>
          <p:nvPr/>
        </p:nvSpPr>
        <p:spPr bwMode="auto">
          <a:xfrm>
            <a:off x="2625725" y="360363"/>
            <a:ext cx="6538911" cy="6221987"/>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49" name="文本框 4"/>
          <p:cNvSpPr txBox="1">
            <a:spLocks noChangeArrowheads="1"/>
          </p:cNvSpPr>
          <p:nvPr/>
        </p:nvSpPr>
        <p:spPr bwMode="auto">
          <a:xfrm>
            <a:off x="3165236" y="2754313"/>
            <a:ext cx="568801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500" dirty="0">
                <a:solidFill>
                  <a:schemeClr val="bg1"/>
                </a:solidFill>
              </a:rPr>
              <a:t>过程挖掘算法研究</a:t>
            </a:r>
            <a:endParaRPr lang="zh-CN" altLang="en-US" sz="4500" dirty="0">
              <a:solidFill>
                <a:schemeClr val="bg1"/>
              </a:solidFill>
              <a:cs typeface="Vrinda" panose="020B0502040204020203" pitchFamily="34" charset="0"/>
              <a:sym typeface="Arial" panose="020B0604020202020204" pitchFamily="34" charset="0"/>
            </a:endParaRPr>
          </a:p>
        </p:txBody>
      </p:sp>
      <p:sp>
        <p:nvSpPr>
          <p:cNvPr id="5150" name="文本框 5"/>
          <p:cNvSpPr txBox="1">
            <a:spLocks noChangeArrowheads="1"/>
          </p:cNvSpPr>
          <p:nvPr/>
        </p:nvSpPr>
        <p:spPr bwMode="auto">
          <a:xfrm>
            <a:off x="3210479" y="4164242"/>
            <a:ext cx="559752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000" dirty="0">
                <a:solidFill>
                  <a:schemeClr val="bg1"/>
                </a:solidFill>
                <a:cs typeface="Vrinda" panose="020B0502040204020203" pitchFamily="34" charset="0"/>
              </a:rPr>
              <a:t>	</a:t>
            </a:r>
          </a:p>
          <a:p>
            <a:pPr marL="0" indent="0" algn="ctr">
              <a:buNone/>
            </a:pPr>
            <a:r>
              <a:rPr lang="zh-CN" altLang="en-US" dirty="0">
                <a:solidFill>
                  <a:schemeClr val="bg1"/>
                </a:solidFill>
                <a:cs typeface="Vrinda" panose="020B0502040204020203" pitchFamily="34" charset="0"/>
              </a:rPr>
              <a:t>钟朝晖</a:t>
            </a:r>
            <a:r>
              <a:rPr lang="en-US" altLang="zh-CN" dirty="0">
                <a:solidFill>
                  <a:schemeClr val="bg1"/>
                </a:solidFill>
                <a:cs typeface="Vrinda" panose="020B0502040204020203" pitchFamily="34" charset="0"/>
              </a:rPr>
              <a:t>16340307 </a:t>
            </a:r>
          </a:p>
          <a:p>
            <a:pPr marL="0" indent="0" algn="ctr">
              <a:buNone/>
            </a:pPr>
            <a:r>
              <a:rPr lang="zh-CN" altLang="en-US" dirty="0">
                <a:solidFill>
                  <a:schemeClr val="bg1"/>
                </a:solidFill>
                <a:cs typeface="Vrinda" panose="020B0502040204020203" pitchFamily="34" charset="0"/>
              </a:rPr>
              <a:t>朱泽磊</a:t>
            </a:r>
            <a:r>
              <a:rPr lang="en-US" altLang="zh-CN" dirty="0">
                <a:solidFill>
                  <a:schemeClr val="bg1"/>
                </a:solidFill>
                <a:cs typeface="Vrinda" panose="020B0502040204020203" pitchFamily="34" charset="0"/>
              </a:rPr>
              <a:t>16340317 </a:t>
            </a:r>
          </a:p>
          <a:p>
            <a:pPr marL="0" indent="0" algn="ctr">
              <a:buNone/>
            </a:pPr>
            <a:r>
              <a:rPr lang="zh-CN" altLang="en-US" dirty="0">
                <a:solidFill>
                  <a:schemeClr val="bg1"/>
                </a:solidFill>
                <a:cs typeface="Vrinda" panose="020B0502040204020203" pitchFamily="34" charset="0"/>
              </a:rPr>
              <a:t>郑先淇</a:t>
            </a:r>
            <a:r>
              <a:rPr lang="en-US" altLang="zh-CN" dirty="0">
                <a:solidFill>
                  <a:schemeClr val="bg1"/>
                </a:solidFill>
                <a:cs typeface="Vrinda" panose="020B0502040204020203" pitchFamily="34" charset="0"/>
              </a:rPr>
              <a:t>16340305</a:t>
            </a:r>
          </a:p>
          <a:p>
            <a:pPr algn="dist" eaLnBrk="1" hangingPunct="1"/>
            <a:endParaRPr lang="en-US" altLang="zh-CN" sz="1400" dirty="0">
              <a:solidFill>
                <a:schemeClr val="bg1"/>
              </a:solidFill>
              <a:cs typeface="Vrinda" panose="020B0502040204020203" pitchFamily="34" charset="0"/>
              <a:sym typeface="Arial" panose="020B0604020202020204" pitchFamily="34" charset="0"/>
            </a:endParaRPr>
          </a:p>
        </p:txBody>
      </p:sp>
      <p:sp>
        <p:nvSpPr>
          <p:cNvPr id="5151" name="等腰三角形 65"/>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Lst>
            <a:ahLst/>
            <a:cxnLst>
              <a:cxn ang="0">
                <a:pos x="T0" y="T1"/>
              </a:cxn>
              <a:cxn ang="0">
                <a:pos x="T2" y="T3"/>
              </a:cxn>
              <a:cxn ang="0">
                <a:pos x="T4" y="T5"/>
              </a:cxn>
              <a:cxn ang="0">
                <a:pos x="T6" y="T7"/>
              </a:cxn>
            </a:cxnLst>
            <a:rect l="0" t="0" r="r" b="b"/>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2" name="等腰三角形 67"/>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Lst>
            <a:ahLst/>
            <a:cxnLst>
              <a:cxn ang="0">
                <a:pos x="T0" y="T1"/>
              </a:cxn>
              <a:cxn ang="0">
                <a:pos x="T2" y="T3"/>
              </a:cxn>
              <a:cxn ang="0">
                <a:pos x="T4" y="T5"/>
              </a:cxn>
              <a:cxn ang="0">
                <a:pos x="T6" y="T7"/>
              </a:cxn>
            </a:cxnLst>
            <a:rect l="0" t="0" r="r" b="b"/>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3" name="等腰三角形 64"/>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Lst>
            <a:ahLst/>
            <a:cxnLst>
              <a:cxn ang="0">
                <a:pos x="T0" y="T1"/>
              </a:cxn>
              <a:cxn ang="0">
                <a:pos x="T2" y="T3"/>
              </a:cxn>
              <a:cxn ang="0">
                <a:pos x="T4" y="T5"/>
              </a:cxn>
              <a:cxn ang="0">
                <a:pos x="T6" y="T7"/>
              </a:cxn>
            </a:cxnLst>
            <a:rect l="0" t="0" r="r" b="b"/>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4" name="椭圆 2"/>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55" name="椭圆 46"/>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156" name="直接连接符 72"/>
          <p:cNvCxnSpPr>
            <a:cxnSpLocks noChangeShapeType="1"/>
          </p:cNvCxnSpPr>
          <p:nvPr/>
        </p:nvCxnSpPr>
        <p:spPr bwMode="auto">
          <a:xfrm flipH="1">
            <a:off x="11420475" y="4157663"/>
            <a:ext cx="703263" cy="238125"/>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312959" y="958367"/>
            <a:ext cx="10441174"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现实情况</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endPar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a:p>
            <a:pPr eaLnBrk="1" hangingPunct="1"/>
            <a:r>
              <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rPr>
              <a:t>	</a:t>
            </a:r>
            <a:r>
              <a:rPr lang="zh-CN" altLang="en-US" sz="2800" b="1" dirty="0">
                <a:solidFill>
                  <a:srgbClr val="4B5E75"/>
                </a:solidFill>
                <a:latin typeface="仿宋" panose="02010609060101010101" pitchFamily="49" charset="-122"/>
                <a:ea typeface="仿宋" panose="02010609060101010101" pitchFamily="49" charset="-122"/>
              </a:rPr>
              <a:t>目前来看，面向任意复杂模型的通用过程增强技术尚未有很大的进展 ！！！</a:t>
            </a:r>
            <a:endParaRPr lang="en-US" altLang="zh-CN" sz="2800" b="1" dirty="0">
              <a:solidFill>
                <a:srgbClr val="4B5E75"/>
              </a:solidFill>
              <a:latin typeface="仿宋" panose="02010609060101010101" pitchFamily="49" charset="-122"/>
              <a:ea typeface="仿宋" panose="02010609060101010101" pitchFamily="49" charset="-122"/>
            </a:endParaRPr>
          </a:p>
          <a:p>
            <a:pPr eaLnBrk="1" hangingPunct="1"/>
            <a:endParaRPr lang="en-US" altLang="zh-CN" sz="2800" b="1" dirty="0">
              <a:solidFill>
                <a:srgbClr val="4B5E75"/>
              </a:solidFill>
              <a:latin typeface="仿宋" panose="02010609060101010101" pitchFamily="49" charset="-122"/>
              <a:ea typeface="仿宋" panose="02010609060101010101" pitchFamily="49" charset="-122"/>
            </a:endParaRPr>
          </a:p>
          <a:p>
            <a:pPr eaLnBrk="1" hangingPunct="1"/>
            <a:r>
              <a:rPr lang="zh-CN" altLang="en-US" sz="2800" b="1" dirty="0">
                <a:solidFill>
                  <a:srgbClr val="4B5E75"/>
                </a:solidFill>
                <a:latin typeface="仿宋" panose="02010609060101010101" pitchFamily="49" charset="-122"/>
                <a:ea typeface="仿宋" panose="02010609060101010101" pitchFamily="49" charset="-122"/>
              </a:rPr>
              <a:t>论文的切入点</a:t>
            </a:r>
            <a:r>
              <a:rPr lang="zh-CN" altLang="en-US" sz="2800" dirty="0">
                <a:solidFill>
                  <a:srgbClr val="4B5E75"/>
                </a:solidFill>
                <a:latin typeface="仿宋" panose="02010609060101010101" pitchFamily="49" charset="-122"/>
                <a:ea typeface="仿宋" panose="02010609060101010101" pitchFamily="49" charset="-122"/>
              </a:rPr>
              <a:t>：</a:t>
            </a:r>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r>
              <a:rPr lang="en-US" altLang="zh-CN" sz="2800" dirty="0">
                <a:solidFill>
                  <a:srgbClr val="4B5E75"/>
                </a:solidFill>
                <a:latin typeface="仿宋" panose="02010609060101010101" pitchFamily="49" charset="-122"/>
                <a:ea typeface="仿宋" panose="02010609060101010101" pitchFamily="49" charset="-122"/>
              </a:rPr>
              <a:t>	</a:t>
            </a:r>
            <a:r>
              <a:rPr lang="zh-CN" altLang="en-US" sz="2400" dirty="0">
                <a:solidFill>
                  <a:srgbClr val="4B5E75"/>
                </a:solidFill>
                <a:latin typeface="仿宋" panose="02010609060101010101" pitchFamily="49" charset="-122"/>
                <a:ea typeface="仿宋" panose="02010609060101010101" pitchFamily="49" charset="-122"/>
              </a:rPr>
              <a:t>论文针对于一类特定的复杂过程模型</a:t>
            </a:r>
            <a:r>
              <a:rPr lang="en-US" altLang="zh-CN" sz="2400" dirty="0">
                <a:solidFill>
                  <a:srgbClr val="4B5E75"/>
                </a:solidFill>
                <a:latin typeface="仿宋" panose="02010609060101010101" pitchFamily="49" charset="-122"/>
                <a:ea typeface="仿宋" panose="02010609060101010101" pitchFamily="49" charset="-122"/>
              </a:rPr>
              <a:t>——</a:t>
            </a:r>
            <a:r>
              <a:rPr lang="zh-CN" altLang="en-US" sz="2400" dirty="0">
                <a:solidFill>
                  <a:srgbClr val="4B5E75"/>
                </a:solidFill>
                <a:latin typeface="仿宋" panose="02010609060101010101" pitchFamily="49" charset="-122"/>
                <a:ea typeface="仿宋" panose="02010609060101010101" pitchFamily="49" charset="-122"/>
              </a:rPr>
              <a:t>选择结构中包含并行结构的过程模型，提出一个基于扩展 </a:t>
            </a:r>
            <a:r>
              <a:rPr lang="en-US" altLang="zh-CN" sz="2400" dirty="0">
                <a:solidFill>
                  <a:srgbClr val="4B5E75"/>
                </a:solidFill>
                <a:latin typeface="仿宋" panose="02010609060101010101" pitchFamily="49" charset="-122"/>
                <a:ea typeface="仿宋" panose="02010609060101010101" pitchFamily="49" charset="-122"/>
              </a:rPr>
              <a:t>petri </a:t>
            </a:r>
            <a:r>
              <a:rPr lang="zh-CN" altLang="en-US" sz="2400" dirty="0">
                <a:solidFill>
                  <a:srgbClr val="4B5E75"/>
                </a:solidFill>
                <a:latin typeface="仿宋" panose="02010609060101010101" pitchFamily="49" charset="-122"/>
                <a:ea typeface="仿宋" panose="02010609060101010101" pitchFamily="49" charset="-122"/>
              </a:rPr>
              <a:t>网的过程增强技术方案。 </a:t>
            </a:r>
            <a:br>
              <a:rPr lang="zh-CN" altLang="en-US" sz="2800" dirty="0">
                <a:solidFill>
                  <a:srgbClr val="4B5E75"/>
                </a:solidFill>
                <a:latin typeface="仿宋" panose="02010609060101010101" pitchFamily="49" charset="-122"/>
                <a:ea typeface="仿宋" panose="02010609060101010101" pitchFamily="49" charset="-122"/>
              </a:rPr>
            </a:br>
            <a:br>
              <a:rPr lang="zh-CN" altLang="en-US" sz="2800" dirty="0"/>
            </a:b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5702A0B0-AA97-4CF3-AA88-A66E347E3252}"/>
              </a:ext>
            </a:extLst>
          </p:cNvPr>
          <p:cNvPicPr>
            <a:picLocks noChangeAspect="1"/>
          </p:cNvPicPr>
          <p:nvPr/>
        </p:nvPicPr>
        <p:blipFill>
          <a:blip r:embed="rId5"/>
          <a:stretch>
            <a:fillRect/>
          </a:stretch>
        </p:blipFill>
        <p:spPr>
          <a:xfrm>
            <a:off x="2238498" y="4065757"/>
            <a:ext cx="7292972" cy="2278577"/>
          </a:xfrm>
          <a:prstGeom prst="rect">
            <a:avLst/>
          </a:prstGeom>
        </p:spPr>
      </p:pic>
    </p:spTree>
    <p:custDataLst>
      <p:tags r:id="rId1"/>
    </p:custDataLst>
    <p:extLst>
      <p:ext uri="{BB962C8B-B14F-4D97-AF65-F5344CB8AC3E}">
        <p14:creationId xmlns:p14="http://schemas.microsoft.com/office/powerpoint/2010/main" val="111451946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8872" y="1608998"/>
            <a:ext cx="1044117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latin typeface="仿宋" panose="02010609060101010101" pitchFamily="49" charset="-122"/>
                <a:ea typeface="仿宋" panose="02010609060101010101" pitchFamily="49" charset="-122"/>
              </a:rPr>
              <a:t>论文思路：首先通过编写一个对齐</a:t>
            </a:r>
            <a:r>
              <a:rPr lang="en-US" altLang="zh-CN" sz="2800" dirty="0">
                <a:latin typeface="仿宋" panose="02010609060101010101" pitchFamily="49" charset="-122"/>
                <a:ea typeface="仿宋" panose="02010609060101010101" pitchFamily="49" charset="-122"/>
              </a:rPr>
              <a:t>(alignment)</a:t>
            </a:r>
            <a:r>
              <a:rPr lang="zh-CN" altLang="en-US" sz="2800" dirty="0">
                <a:latin typeface="仿宋" panose="02010609060101010101" pitchFamily="49" charset="-122"/>
                <a:ea typeface="仿宋" panose="02010609060101010101" pitchFamily="49" charset="-122"/>
              </a:rPr>
              <a:t>算法找到初始过程模型与事件日志产生分歧的地方，然后通过扩展</a:t>
            </a:r>
            <a:r>
              <a:rPr lang="en-US" altLang="zh-CN" sz="2800" dirty="0">
                <a:latin typeface="仿宋" panose="02010609060101010101" pitchFamily="49" charset="-122"/>
                <a:ea typeface="仿宋" panose="02010609060101010101" pitchFamily="49" charset="-122"/>
              </a:rPr>
              <a:t>petri</a:t>
            </a:r>
            <a:r>
              <a:rPr lang="zh-CN" altLang="en-US" sz="2800" dirty="0">
                <a:latin typeface="仿宋" panose="02010609060101010101" pitchFamily="49" charset="-122"/>
                <a:ea typeface="仿宋" panose="02010609060101010101" pitchFamily="49" charset="-122"/>
              </a:rPr>
              <a:t>网（</a:t>
            </a:r>
            <a:r>
              <a:rPr lang="en-US" altLang="zh-CN" sz="2800" dirty="0">
                <a:latin typeface="仿宋" panose="02010609060101010101" pitchFamily="49" charset="-122"/>
                <a:ea typeface="仿宋" panose="02010609060101010101" pitchFamily="49" charset="-122"/>
              </a:rPr>
              <a:t>logic petri net</a:t>
            </a:r>
            <a:r>
              <a:rPr lang="zh-CN" altLang="en-US" sz="2800" dirty="0">
                <a:latin typeface="仿宋" panose="02010609060101010101" pitchFamily="49" charset="-122"/>
                <a:ea typeface="仿宋" panose="02010609060101010101" pitchFamily="49" charset="-122"/>
              </a:rPr>
              <a:t>）来增强对过程模型中并发与选择结构的表达能力， 再通过为相关的节点添加有向边和为特定的</a:t>
            </a:r>
            <a:r>
              <a:rPr lang="en-US" altLang="zh-CN" sz="2800" dirty="0">
                <a:latin typeface="仿宋" panose="02010609060101010101" pitchFamily="49" charset="-122"/>
                <a:ea typeface="仿宋" panose="02010609060101010101" pitchFamily="49" charset="-122"/>
              </a:rPr>
              <a:t>transition</a:t>
            </a:r>
            <a:r>
              <a:rPr lang="zh-CN" altLang="en-US" sz="2800" dirty="0">
                <a:latin typeface="仿宋" panose="02010609060101010101" pitchFamily="49" charset="-122"/>
                <a:ea typeface="仿宋" panose="02010609060101010101" pitchFamily="49" charset="-122"/>
              </a:rPr>
              <a:t>添加</a:t>
            </a:r>
            <a:r>
              <a:rPr lang="en-US" altLang="zh-CN" sz="2800" dirty="0">
                <a:latin typeface="仿宋" panose="02010609060101010101" pitchFamily="49" charset="-122"/>
                <a:ea typeface="仿宋" panose="02010609060101010101" pitchFamily="49" charset="-122"/>
              </a:rPr>
              <a:t>logic function</a:t>
            </a:r>
            <a:r>
              <a:rPr lang="zh-CN" altLang="en-US" sz="2800" dirty="0">
                <a:latin typeface="仿宋" panose="02010609060101010101" pitchFamily="49" charset="-122"/>
                <a:ea typeface="仿宋" panose="02010609060101010101" pitchFamily="49" charset="-122"/>
              </a:rPr>
              <a:t>，来清晰地表达有关节点的逻辑关系，以此增强初始模型的业务流程表达能力，使其与事件日志行为更好地契合。 </a:t>
            </a:r>
            <a:br>
              <a:rPr lang="zh-CN" altLang="en-US" sz="2800" dirty="0">
                <a:latin typeface="仿宋" panose="02010609060101010101" pitchFamily="49" charset="-122"/>
                <a:ea typeface="仿宋" panose="02010609060101010101" pitchFamily="49" charset="-122"/>
              </a:rPr>
            </a:b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Tree>
    <p:custDataLst>
      <p:tags r:id="rId1"/>
    </p:custDataLst>
    <p:extLst>
      <p:ext uri="{BB962C8B-B14F-4D97-AF65-F5344CB8AC3E}">
        <p14:creationId xmlns:p14="http://schemas.microsoft.com/office/powerpoint/2010/main" val="203178953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26118" y="931730"/>
            <a:ext cx="10441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419BFB04-2333-4E74-88E1-C2590D846C48}"/>
              </a:ext>
            </a:extLst>
          </p:cNvPr>
          <p:cNvPicPr>
            <a:picLocks noChangeAspect="1"/>
          </p:cNvPicPr>
          <p:nvPr/>
        </p:nvPicPr>
        <p:blipFill>
          <a:blip r:embed="rId5"/>
          <a:stretch>
            <a:fillRect/>
          </a:stretch>
        </p:blipFill>
        <p:spPr>
          <a:xfrm>
            <a:off x="2179169" y="1585095"/>
            <a:ext cx="6935072" cy="3828737"/>
          </a:xfrm>
          <a:prstGeom prst="rect">
            <a:avLst/>
          </a:prstGeom>
        </p:spPr>
      </p:pic>
    </p:spTree>
    <p:custDataLst>
      <p:tags r:id="rId1"/>
    </p:custDataLst>
    <p:extLst>
      <p:ext uri="{BB962C8B-B14F-4D97-AF65-F5344CB8AC3E}">
        <p14:creationId xmlns:p14="http://schemas.microsoft.com/office/powerpoint/2010/main" val="243849486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366E4CD0-E7BA-410A-B4E2-48D013832712}"/>
              </a:ext>
            </a:extLst>
          </p:cNvPr>
          <p:cNvPicPr>
            <a:picLocks noChangeAspect="1"/>
          </p:cNvPicPr>
          <p:nvPr/>
        </p:nvPicPr>
        <p:blipFill>
          <a:blip r:embed="rId5"/>
          <a:stretch>
            <a:fillRect/>
          </a:stretch>
        </p:blipFill>
        <p:spPr>
          <a:xfrm>
            <a:off x="2155882" y="1684221"/>
            <a:ext cx="6439458" cy="617273"/>
          </a:xfrm>
          <a:prstGeom prst="rect">
            <a:avLst/>
          </a:prstGeom>
        </p:spPr>
      </p:pic>
      <p:pic>
        <p:nvPicPr>
          <p:cNvPr id="4" name="图片 3">
            <a:extLst>
              <a:ext uri="{FF2B5EF4-FFF2-40B4-BE49-F238E27FC236}">
                <a16:creationId xmlns:a16="http://schemas.microsoft.com/office/drawing/2014/main" id="{6EA662C6-3B9A-4F11-B65A-429F56C851C8}"/>
              </a:ext>
            </a:extLst>
          </p:cNvPr>
          <p:cNvPicPr>
            <a:picLocks noChangeAspect="1"/>
          </p:cNvPicPr>
          <p:nvPr/>
        </p:nvPicPr>
        <p:blipFill>
          <a:blip r:embed="rId6"/>
          <a:stretch>
            <a:fillRect/>
          </a:stretch>
        </p:blipFill>
        <p:spPr>
          <a:xfrm>
            <a:off x="2155882" y="2205685"/>
            <a:ext cx="6561389" cy="3764606"/>
          </a:xfrm>
          <a:prstGeom prst="rect">
            <a:avLst/>
          </a:prstGeom>
        </p:spPr>
      </p:pic>
    </p:spTree>
    <p:custDataLst>
      <p:tags r:id="rId1"/>
    </p:custDataLst>
    <p:extLst>
      <p:ext uri="{BB962C8B-B14F-4D97-AF65-F5344CB8AC3E}">
        <p14:creationId xmlns:p14="http://schemas.microsoft.com/office/powerpoint/2010/main" val="61266500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DF4BB98D-E4F5-4F85-A092-05583272F18D}"/>
              </a:ext>
            </a:extLst>
          </p:cNvPr>
          <p:cNvPicPr>
            <a:picLocks noChangeAspect="1"/>
          </p:cNvPicPr>
          <p:nvPr/>
        </p:nvPicPr>
        <p:blipFill>
          <a:blip r:embed="rId5"/>
          <a:stretch>
            <a:fillRect/>
          </a:stretch>
        </p:blipFill>
        <p:spPr>
          <a:xfrm>
            <a:off x="1911164" y="2023017"/>
            <a:ext cx="6822434" cy="2223667"/>
          </a:xfrm>
          <a:prstGeom prst="rect">
            <a:avLst/>
          </a:prstGeom>
        </p:spPr>
      </p:pic>
    </p:spTree>
    <p:custDataLst>
      <p:tags r:id="rId1"/>
    </p:custDataLst>
    <p:extLst>
      <p:ext uri="{BB962C8B-B14F-4D97-AF65-F5344CB8AC3E}">
        <p14:creationId xmlns:p14="http://schemas.microsoft.com/office/powerpoint/2010/main" val="196926769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7D0B9F23-5BCB-47C1-9A12-15CB08D3DD9E}"/>
              </a:ext>
            </a:extLst>
          </p:cNvPr>
          <p:cNvPicPr>
            <a:picLocks noChangeAspect="1"/>
          </p:cNvPicPr>
          <p:nvPr/>
        </p:nvPicPr>
        <p:blipFill>
          <a:blip r:embed="rId5"/>
          <a:stretch>
            <a:fillRect/>
          </a:stretch>
        </p:blipFill>
        <p:spPr>
          <a:xfrm>
            <a:off x="2031023" y="1644459"/>
            <a:ext cx="6727163" cy="3525418"/>
          </a:xfrm>
          <a:prstGeom prst="rect">
            <a:avLst/>
          </a:prstGeom>
        </p:spPr>
      </p:pic>
    </p:spTree>
    <p:custDataLst>
      <p:tags r:id="rId1"/>
    </p:custDataLst>
    <p:extLst>
      <p:ext uri="{BB962C8B-B14F-4D97-AF65-F5344CB8AC3E}">
        <p14:creationId xmlns:p14="http://schemas.microsoft.com/office/powerpoint/2010/main" val="110949487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7EC8D00F-381E-4DEC-9C8B-818F352386FC}"/>
              </a:ext>
            </a:extLst>
          </p:cNvPr>
          <p:cNvPicPr>
            <a:picLocks noChangeAspect="1"/>
          </p:cNvPicPr>
          <p:nvPr/>
        </p:nvPicPr>
        <p:blipFill>
          <a:blip r:embed="rId5"/>
          <a:stretch>
            <a:fillRect/>
          </a:stretch>
        </p:blipFill>
        <p:spPr>
          <a:xfrm>
            <a:off x="1872019" y="1509692"/>
            <a:ext cx="3612193" cy="312447"/>
          </a:xfrm>
          <a:prstGeom prst="rect">
            <a:avLst/>
          </a:prstGeom>
        </p:spPr>
      </p:pic>
      <p:pic>
        <p:nvPicPr>
          <p:cNvPr id="4" name="图片 3">
            <a:extLst>
              <a:ext uri="{FF2B5EF4-FFF2-40B4-BE49-F238E27FC236}">
                <a16:creationId xmlns:a16="http://schemas.microsoft.com/office/drawing/2014/main" id="{FC0EDAA1-6CD6-4F10-8EA1-DC4919B4EBE8}"/>
              </a:ext>
            </a:extLst>
          </p:cNvPr>
          <p:cNvPicPr>
            <a:picLocks noChangeAspect="1"/>
          </p:cNvPicPr>
          <p:nvPr/>
        </p:nvPicPr>
        <p:blipFill>
          <a:blip r:embed="rId6"/>
          <a:stretch>
            <a:fillRect/>
          </a:stretch>
        </p:blipFill>
        <p:spPr>
          <a:xfrm>
            <a:off x="2763842" y="1822139"/>
            <a:ext cx="4410681" cy="4103775"/>
          </a:xfrm>
          <a:prstGeom prst="rect">
            <a:avLst/>
          </a:prstGeom>
        </p:spPr>
      </p:pic>
    </p:spTree>
    <p:custDataLst>
      <p:tags r:id="rId1"/>
    </p:custDataLst>
    <p:extLst>
      <p:ext uri="{BB962C8B-B14F-4D97-AF65-F5344CB8AC3E}">
        <p14:creationId xmlns:p14="http://schemas.microsoft.com/office/powerpoint/2010/main" val="9100362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0955CB29-6850-4BBF-B27B-9AA6594CB27F}"/>
              </a:ext>
            </a:extLst>
          </p:cNvPr>
          <p:cNvPicPr>
            <a:picLocks noChangeAspect="1"/>
          </p:cNvPicPr>
          <p:nvPr/>
        </p:nvPicPr>
        <p:blipFill>
          <a:blip r:embed="rId5"/>
          <a:stretch>
            <a:fillRect/>
          </a:stretch>
        </p:blipFill>
        <p:spPr>
          <a:xfrm>
            <a:off x="1639735" y="2044004"/>
            <a:ext cx="8283590" cy="2651088"/>
          </a:xfrm>
          <a:prstGeom prst="rect">
            <a:avLst/>
          </a:prstGeom>
        </p:spPr>
      </p:pic>
    </p:spTree>
    <p:custDataLst>
      <p:tags r:id="rId1"/>
    </p:custDataLst>
    <p:extLst>
      <p:ext uri="{BB962C8B-B14F-4D97-AF65-F5344CB8AC3E}">
        <p14:creationId xmlns:p14="http://schemas.microsoft.com/office/powerpoint/2010/main" val="227620742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生成一棵</a:t>
            </a:r>
            <a:r>
              <a:rPr lang="en-US" altLang="zh-CN" sz="2800" b="1" dirty="0" err="1">
                <a:latin typeface="仿宋" panose="02010609060101010101" pitchFamily="49" charset="-122"/>
                <a:ea typeface="仿宋" panose="02010609060101010101" pitchFamily="49" charset="-122"/>
              </a:rPr>
              <a:t>Proces</a:t>
            </a:r>
            <a:r>
              <a:rPr lang="en-US" altLang="zh-CN" sz="2800" b="1" dirty="0">
                <a:latin typeface="仿宋" panose="02010609060101010101" pitchFamily="49" charset="-122"/>
                <a:ea typeface="仿宋" panose="02010609060101010101" pitchFamily="49" charset="-122"/>
              </a:rPr>
              <a:t> tree,</a:t>
            </a:r>
            <a:r>
              <a:rPr lang="zh-CN" altLang="en-US" sz="2800" b="1" dirty="0">
                <a:latin typeface="仿宋" panose="02010609060101010101" pitchFamily="49" charset="-122"/>
                <a:ea typeface="仿宋" panose="02010609060101010101" pitchFamily="49" charset="-122"/>
              </a:rPr>
              <a:t>找到</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D58E439C-6F05-4BDF-A8F2-41B4ACFBFC67}"/>
              </a:ext>
            </a:extLst>
          </p:cNvPr>
          <p:cNvPicPr>
            <a:picLocks noChangeAspect="1"/>
          </p:cNvPicPr>
          <p:nvPr/>
        </p:nvPicPr>
        <p:blipFill>
          <a:blip r:embed="rId5"/>
          <a:stretch>
            <a:fillRect/>
          </a:stretch>
        </p:blipFill>
        <p:spPr>
          <a:xfrm>
            <a:off x="244303" y="2014344"/>
            <a:ext cx="4254414" cy="3401718"/>
          </a:xfrm>
          <a:prstGeom prst="rect">
            <a:avLst/>
          </a:prstGeom>
        </p:spPr>
      </p:pic>
      <p:pic>
        <p:nvPicPr>
          <p:cNvPr id="4" name="图片 3">
            <a:extLst>
              <a:ext uri="{FF2B5EF4-FFF2-40B4-BE49-F238E27FC236}">
                <a16:creationId xmlns:a16="http://schemas.microsoft.com/office/drawing/2014/main" id="{D0B6008C-2429-48FC-8EB3-F74DC99EC661}"/>
              </a:ext>
            </a:extLst>
          </p:cNvPr>
          <p:cNvPicPr>
            <a:picLocks noChangeAspect="1"/>
          </p:cNvPicPr>
          <p:nvPr/>
        </p:nvPicPr>
        <p:blipFill>
          <a:blip r:embed="rId6"/>
          <a:stretch>
            <a:fillRect/>
          </a:stretch>
        </p:blipFill>
        <p:spPr>
          <a:xfrm>
            <a:off x="4645598" y="2332677"/>
            <a:ext cx="7475868" cy="2347163"/>
          </a:xfrm>
          <a:prstGeom prst="rect">
            <a:avLst/>
          </a:prstGeom>
        </p:spPr>
      </p:pic>
    </p:spTree>
    <p:custDataLst>
      <p:tags r:id="rId1"/>
    </p:custDataLst>
    <p:extLst>
      <p:ext uri="{BB962C8B-B14F-4D97-AF65-F5344CB8AC3E}">
        <p14:creationId xmlns:p14="http://schemas.microsoft.com/office/powerpoint/2010/main" val="366867326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找到</a:t>
            </a:r>
            <a:r>
              <a:rPr lang="en-US" altLang="zh-CN" sz="2800" b="1" dirty="0">
                <a:latin typeface="仿宋" panose="02010609060101010101" pitchFamily="49" charset="-122"/>
                <a:ea typeface="仿宋" panose="02010609060101010101" pitchFamily="49" charset="-122"/>
              </a:rPr>
              <a:t>Deviation </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p>
          <a:p>
            <a:pPr eaLnBrk="1" hangingPunct="1"/>
            <a:r>
              <a:rPr lang="en-US" altLang="zh-CN" sz="2000" b="1" dirty="0">
                <a:latin typeface="仿宋" panose="02010609060101010101" pitchFamily="49" charset="-122"/>
                <a:ea typeface="仿宋" panose="02010609060101010101" pitchFamily="49" charset="-122"/>
              </a:rPr>
              <a:t>	L1 {&lt;t1, t2, t3, t5, t6, t7, t9&gt;, &lt;t1, t2, t3, t5, t6,t7, t8, t9&gt;}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AA920F09-053C-47C9-8179-31E52187CFD0}"/>
              </a:ext>
            </a:extLst>
          </p:cNvPr>
          <p:cNvPicPr>
            <a:picLocks noChangeAspect="1"/>
          </p:cNvPicPr>
          <p:nvPr/>
        </p:nvPicPr>
        <p:blipFill>
          <a:blip r:embed="rId5"/>
          <a:stretch>
            <a:fillRect/>
          </a:stretch>
        </p:blipFill>
        <p:spPr>
          <a:xfrm>
            <a:off x="668234" y="2221125"/>
            <a:ext cx="7384420" cy="2415749"/>
          </a:xfrm>
          <a:prstGeom prst="rect">
            <a:avLst/>
          </a:prstGeom>
        </p:spPr>
      </p:pic>
      <p:pic>
        <p:nvPicPr>
          <p:cNvPr id="5" name="图片 4">
            <a:extLst>
              <a:ext uri="{FF2B5EF4-FFF2-40B4-BE49-F238E27FC236}">
                <a16:creationId xmlns:a16="http://schemas.microsoft.com/office/drawing/2014/main" id="{5E582999-D288-428C-9E32-81313809A5D5}"/>
              </a:ext>
            </a:extLst>
          </p:cNvPr>
          <p:cNvPicPr>
            <a:picLocks noChangeAspect="1"/>
          </p:cNvPicPr>
          <p:nvPr/>
        </p:nvPicPr>
        <p:blipFill>
          <a:blip r:embed="rId6"/>
          <a:stretch>
            <a:fillRect/>
          </a:stretch>
        </p:blipFill>
        <p:spPr>
          <a:xfrm>
            <a:off x="549085" y="4738796"/>
            <a:ext cx="7658764" cy="1135478"/>
          </a:xfrm>
          <a:prstGeom prst="rect">
            <a:avLst/>
          </a:prstGeom>
        </p:spPr>
      </p:pic>
      <p:pic>
        <p:nvPicPr>
          <p:cNvPr id="6" name="图片 5">
            <a:extLst>
              <a:ext uri="{FF2B5EF4-FFF2-40B4-BE49-F238E27FC236}">
                <a16:creationId xmlns:a16="http://schemas.microsoft.com/office/drawing/2014/main" id="{D5CDF406-4C5E-4CC6-99A2-678A1B35409B}"/>
              </a:ext>
            </a:extLst>
          </p:cNvPr>
          <p:cNvPicPr>
            <a:picLocks noChangeAspect="1"/>
          </p:cNvPicPr>
          <p:nvPr/>
        </p:nvPicPr>
        <p:blipFill>
          <a:blip r:embed="rId7"/>
          <a:stretch>
            <a:fillRect/>
          </a:stretch>
        </p:blipFill>
        <p:spPr>
          <a:xfrm>
            <a:off x="8171802" y="2699884"/>
            <a:ext cx="3947502" cy="2255715"/>
          </a:xfrm>
          <a:prstGeom prst="rect">
            <a:avLst/>
          </a:prstGeom>
        </p:spPr>
      </p:pic>
    </p:spTree>
    <p:custDataLst>
      <p:tags r:id="rId1"/>
    </p:custDataLst>
    <p:extLst>
      <p:ext uri="{BB962C8B-B14F-4D97-AF65-F5344CB8AC3E}">
        <p14:creationId xmlns:p14="http://schemas.microsoft.com/office/powerpoint/2010/main" val="395268515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椭圆 31"/>
          <p:cNvSpPr>
            <a:spLocks noChangeArrowheads="1"/>
          </p:cNvSpPr>
          <p:nvPr/>
        </p:nvSpPr>
        <p:spPr bwMode="auto">
          <a:xfrm>
            <a:off x="1487488" y="1860550"/>
            <a:ext cx="3173412" cy="3173413"/>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pic>
        <p:nvPicPr>
          <p:cNvPr id="7171"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椭圆 4"/>
          <p:cNvSpPr>
            <a:spLocks noChangeArrowheads="1"/>
          </p:cNvSpPr>
          <p:nvPr/>
        </p:nvSpPr>
        <p:spPr bwMode="auto">
          <a:xfrm>
            <a:off x="6097588" y="2412345"/>
            <a:ext cx="563563" cy="58420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74" name="文本框 5"/>
          <p:cNvSpPr txBox="1">
            <a:spLocks noChangeArrowheads="1"/>
          </p:cNvSpPr>
          <p:nvPr/>
        </p:nvSpPr>
        <p:spPr bwMode="auto">
          <a:xfrm>
            <a:off x="6097588" y="2412345"/>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1</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7175" name="文本框 21"/>
          <p:cNvSpPr txBox="1">
            <a:spLocks noChangeArrowheads="1"/>
          </p:cNvSpPr>
          <p:nvPr/>
        </p:nvSpPr>
        <p:spPr bwMode="auto">
          <a:xfrm>
            <a:off x="6750050" y="2442835"/>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dirty="0">
                <a:solidFill>
                  <a:srgbClr val="404040"/>
                </a:solidFill>
              </a:rPr>
              <a:t>算法总介绍</a:t>
            </a:r>
            <a:endParaRPr lang="en-US" altLang="zh-CN" sz="2800" dirty="0">
              <a:solidFill>
                <a:srgbClr val="404040"/>
              </a:solidFill>
            </a:endParaRPr>
          </a:p>
        </p:txBody>
      </p:sp>
      <p:sp>
        <p:nvSpPr>
          <p:cNvPr id="7176" name="椭圆 9"/>
          <p:cNvSpPr>
            <a:spLocks noChangeArrowheads="1"/>
          </p:cNvSpPr>
          <p:nvPr/>
        </p:nvSpPr>
        <p:spPr bwMode="auto">
          <a:xfrm>
            <a:off x="6097588" y="3206095"/>
            <a:ext cx="563563" cy="563563"/>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77" name="文本框 11"/>
          <p:cNvSpPr txBox="1">
            <a:spLocks noChangeArrowheads="1"/>
          </p:cNvSpPr>
          <p:nvPr/>
        </p:nvSpPr>
        <p:spPr bwMode="auto">
          <a:xfrm>
            <a:off x="6097588" y="3206095"/>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7178" name="文本框 22"/>
          <p:cNvSpPr txBox="1">
            <a:spLocks noChangeArrowheads="1"/>
          </p:cNvSpPr>
          <p:nvPr/>
        </p:nvSpPr>
        <p:spPr bwMode="auto">
          <a:xfrm>
            <a:off x="6750050" y="3223181"/>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ym typeface="Arial" panose="020B0604020202020204" pitchFamily="34" charset="0"/>
              </a:rPr>
              <a:t>个人算法介绍</a:t>
            </a:r>
            <a:endParaRPr lang="zh-CN" altLang="en-US" sz="2800" dirty="0">
              <a:solidFill>
                <a:srgbClr val="404040"/>
              </a:solidFill>
              <a:sym typeface="Arial" panose="020B0604020202020204" pitchFamily="34" charset="0"/>
            </a:endParaRPr>
          </a:p>
        </p:txBody>
      </p:sp>
      <p:sp>
        <p:nvSpPr>
          <p:cNvPr id="7179" name="椭圆 13"/>
          <p:cNvSpPr>
            <a:spLocks noChangeArrowheads="1"/>
          </p:cNvSpPr>
          <p:nvPr/>
        </p:nvSpPr>
        <p:spPr bwMode="auto">
          <a:xfrm>
            <a:off x="6097588" y="3998258"/>
            <a:ext cx="563563" cy="56515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80" name="文本框 14"/>
          <p:cNvSpPr txBox="1">
            <a:spLocks noChangeArrowheads="1"/>
          </p:cNvSpPr>
          <p:nvPr/>
        </p:nvSpPr>
        <p:spPr bwMode="auto">
          <a:xfrm>
            <a:off x="6097588" y="3998258"/>
            <a:ext cx="5635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7181" name="文本框 24"/>
          <p:cNvSpPr txBox="1">
            <a:spLocks noChangeArrowheads="1"/>
          </p:cNvSpPr>
          <p:nvPr/>
        </p:nvSpPr>
        <p:spPr bwMode="auto">
          <a:xfrm>
            <a:off x="6750050" y="4019223"/>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olidFill>
                  <a:srgbClr val="404040"/>
                </a:solidFill>
                <a:sym typeface="Arial" panose="020B0604020202020204" pitchFamily="34" charset="0"/>
              </a:rPr>
              <a:t>对比分析总结</a:t>
            </a:r>
          </a:p>
        </p:txBody>
      </p:sp>
      <p:grpSp>
        <p:nvGrpSpPr>
          <p:cNvPr id="7188" name="组合 30"/>
          <p:cNvGrpSpPr/>
          <p:nvPr/>
        </p:nvGrpSpPr>
        <p:grpSpPr bwMode="auto">
          <a:xfrm>
            <a:off x="1417638" y="2724150"/>
            <a:ext cx="3192462" cy="1570038"/>
            <a:chOff x="0" y="0"/>
            <a:chExt cx="3192424" cy="1569660"/>
          </a:xfrm>
        </p:grpSpPr>
        <p:sp>
          <p:nvSpPr>
            <p:cNvPr id="7189" name="文本框 29"/>
            <p:cNvSpPr txBox="1">
              <a:spLocks noChangeArrowheads="1"/>
            </p:cNvSpPr>
            <p:nvPr/>
          </p:nvSpPr>
          <p:spPr bwMode="auto">
            <a:xfrm>
              <a:off x="0" y="0"/>
              <a:ext cx="319242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9600" dirty="0">
                  <a:solidFill>
                    <a:schemeClr val="bg1"/>
                  </a:solidFill>
                  <a:cs typeface="Vrinda" panose="020B0502040204020203" pitchFamily="34" charset="0"/>
                  <a:sym typeface="Arial" panose="020B0604020202020204" pitchFamily="34" charset="0"/>
                </a:rPr>
                <a:t>C</a:t>
              </a:r>
              <a:r>
                <a:rPr lang="en-US" altLang="zh-CN" sz="2400" dirty="0">
                  <a:solidFill>
                    <a:schemeClr val="bg1"/>
                  </a:solidFill>
                  <a:cs typeface="Vrinda" panose="020B0502040204020203" pitchFamily="34" charset="0"/>
                  <a:sym typeface="Arial" panose="020B0604020202020204" pitchFamily="34" charset="0"/>
                </a:rPr>
                <a:t>ONTENTS</a:t>
              </a:r>
              <a:endParaRPr lang="zh-CN" altLang="en-US" sz="2400" dirty="0">
                <a:solidFill>
                  <a:schemeClr val="bg1"/>
                </a:solidFill>
                <a:cs typeface="Vrinda" panose="020B0502040204020203" pitchFamily="34" charset="0"/>
                <a:sym typeface="Arial" panose="020B0604020202020204" pitchFamily="34" charset="0"/>
              </a:endParaRPr>
            </a:p>
          </p:txBody>
        </p:sp>
        <p:sp>
          <p:nvSpPr>
            <p:cNvPr id="7190" name="文本框 27"/>
            <p:cNvSpPr txBox="1">
              <a:spLocks noChangeArrowheads="1"/>
            </p:cNvSpPr>
            <p:nvPr/>
          </p:nvSpPr>
          <p:spPr bwMode="auto">
            <a:xfrm>
              <a:off x="1252258" y="126874"/>
              <a:ext cx="16482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chemeClr val="bg1"/>
                  </a:solidFill>
                  <a:cs typeface="Vrinda" panose="020B0502040204020203" pitchFamily="34" charset="0"/>
                  <a:sym typeface="Arial" panose="020B0604020202020204" pitchFamily="34" charset="0"/>
                </a:rPr>
                <a:t>目录</a:t>
              </a: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r>
              <a:rPr lang="zh-CN" altLang="en-US" sz="2800" b="1" dirty="0">
                <a:latin typeface="仿宋" panose="02010609060101010101" pitchFamily="49" charset="-122"/>
                <a:ea typeface="仿宋" panose="02010609060101010101" pitchFamily="49" charset="-122"/>
              </a:rPr>
              <a:t>，</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找到添加有向边的节点</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19FCAD91-6BE8-4F17-8F46-7E7E775D2D08}"/>
              </a:ext>
            </a:extLst>
          </p:cNvPr>
          <p:cNvPicPr>
            <a:picLocks noChangeAspect="1"/>
          </p:cNvPicPr>
          <p:nvPr/>
        </p:nvPicPr>
        <p:blipFill>
          <a:blip r:embed="rId5"/>
          <a:stretch>
            <a:fillRect/>
          </a:stretch>
        </p:blipFill>
        <p:spPr>
          <a:xfrm>
            <a:off x="1289539" y="2570726"/>
            <a:ext cx="3307641" cy="919821"/>
          </a:xfrm>
          <a:prstGeom prst="rect">
            <a:avLst/>
          </a:prstGeom>
        </p:spPr>
      </p:pic>
      <p:pic>
        <p:nvPicPr>
          <p:cNvPr id="3" name="图片 2">
            <a:extLst>
              <a:ext uri="{FF2B5EF4-FFF2-40B4-BE49-F238E27FC236}">
                <a16:creationId xmlns:a16="http://schemas.microsoft.com/office/drawing/2014/main" id="{7C5EF2CB-C262-4BF4-B0A1-590886A93CA3}"/>
              </a:ext>
            </a:extLst>
          </p:cNvPr>
          <p:cNvPicPr>
            <a:picLocks noChangeAspect="1"/>
          </p:cNvPicPr>
          <p:nvPr/>
        </p:nvPicPr>
        <p:blipFill>
          <a:blip r:embed="rId6"/>
          <a:stretch>
            <a:fillRect/>
          </a:stretch>
        </p:blipFill>
        <p:spPr>
          <a:xfrm>
            <a:off x="461288" y="4044317"/>
            <a:ext cx="6907650" cy="2180637"/>
          </a:xfrm>
          <a:prstGeom prst="rect">
            <a:avLst/>
          </a:prstGeom>
        </p:spPr>
      </p:pic>
      <p:pic>
        <p:nvPicPr>
          <p:cNvPr id="7" name="图片 6">
            <a:extLst>
              <a:ext uri="{FF2B5EF4-FFF2-40B4-BE49-F238E27FC236}">
                <a16:creationId xmlns:a16="http://schemas.microsoft.com/office/drawing/2014/main" id="{2998C785-C6B2-4BBD-B052-6D31227334DC}"/>
              </a:ext>
            </a:extLst>
          </p:cNvPr>
          <p:cNvPicPr>
            <a:picLocks noChangeAspect="1"/>
          </p:cNvPicPr>
          <p:nvPr/>
        </p:nvPicPr>
        <p:blipFill>
          <a:blip r:embed="rId7"/>
          <a:stretch>
            <a:fillRect/>
          </a:stretch>
        </p:blipFill>
        <p:spPr>
          <a:xfrm>
            <a:off x="5350763" y="1923177"/>
            <a:ext cx="6379950" cy="2013029"/>
          </a:xfrm>
          <a:prstGeom prst="rect">
            <a:avLst/>
          </a:prstGeom>
        </p:spPr>
      </p:pic>
    </p:spTree>
    <p:custDataLst>
      <p:tags r:id="rId1"/>
    </p:custDataLst>
    <p:extLst>
      <p:ext uri="{BB962C8B-B14F-4D97-AF65-F5344CB8AC3E}">
        <p14:creationId xmlns:p14="http://schemas.microsoft.com/office/powerpoint/2010/main" val="245432970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r>
              <a:rPr lang="zh-CN" altLang="en-US" sz="2800" b="1" dirty="0">
                <a:latin typeface="仿宋" panose="02010609060101010101" pitchFamily="49" charset="-122"/>
                <a:ea typeface="仿宋" panose="02010609060101010101" pitchFamily="49" charset="-122"/>
              </a:rPr>
              <a:t>，</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为添加的节点添加</a:t>
            </a:r>
            <a:r>
              <a:rPr lang="en-US" altLang="zh-CN" sz="2800" b="1" dirty="0">
                <a:latin typeface="仿宋" panose="02010609060101010101" pitchFamily="49" charset="-122"/>
                <a:ea typeface="仿宋" panose="02010609060101010101" pitchFamily="49" charset="-122"/>
              </a:rPr>
              <a:t>fire</a:t>
            </a:r>
            <a:r>
              <a:rPr lang="zh-CN" altLang="en-US" sz="2800" b="1" dirty="0">
                <a:latin typeface="仿宋" panose="02010609060101010101" pitchFamily="49" charset="-122"/>
                <a:ea typeface="仿宋" panose="02010609060101010101" pitchFamily="49" charset="-122"/>
              </a:rPr>
              <a:t>规则</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规则定义如下</a:t>
            </a:r>
            <a:r>
              <a:rPr lang="en-US" altLang="zh-CN" sz="2800" b="1" dirty="0">
                <a:latin typeface="仿宋" panose="02010609060101010101" pitchFamily="49" charset="-122"/>
                <a:ea typeface="仿宋" panose="02010609060101010101" pitchFamily="49" charset="-122"/>
              </a:rPr>
              <a:t>:</a:t>
            </a:r>
          </a:p>
          <a:p>
            <a:pPr eaLnBrk="1" hangingPunct="1"/>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3E71D949-EA54-4AF7-9995-09FA7A9952B5}"/>
              </a:ext>
            </a:extLst>
          </p:cNvPr>
          <p:cNvPicPr>
            <a:picLocks noChangeAspect="1"/>
          </p:cNvPicPr>
          <p:nvPr/>
        </p:nvPicPr>
        <p:blipFill>
          <a:blip r:embed="rId5"/>
          <a:stretch>
            <a:fillRect/>
          </a:stretch>
        </p:blipFill>
        <p:spPr>
          <a:xfrm>
            <a:off x="2528498" y="3007125"/>
            <a:ext cx="5542840" cy="2534178"/>
          </a:xfrm>
          <a:prstGeom prst="rect">
            <a:avLst/>
          </a:prstGeom>
        </p:spPr>
      </p:pic>
    </p:spTree>
    <p:custDataLst>
      <p:tags r:id="rId1"/>
    </p:custDataLst>
    <p:extLst>
      <p:ext uri="{BB962C8B-B14F-4D97-AF65-F5344CB8AC3E}">
        <p14:creationId xmlns:p14="http://schemas.microsoft.com/office/powerpoint/2010/main" val="209731543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2FCDB3DD-6E83-448B-AB59-872A279B625D}"/>
              </a:ext>
            </a:extLst>
          </p:cNvPr>
          <p:cNvPicPr>
            <a:picLocks noChangeAspect="1"/>
          </p:cNvPicPr>
          <p:nvPr/>
        </p:nvPicPr>
        <p:blipFill>
          <a:blip r:embed="rId5"/>
          <a:stretch>
            <a:fillRect/>
          </a:stretch>
        </p:blipFill>
        <p:spPr>
          <a:xfrm>
            <a:off x="1321145" y="2114935"/>
            <a:ext cx="8758414" cy="2797235"/>
          </a:xfrm>
          <a:prstGeom prst="rect">
            <a:avLst/>
          </a:prstGeom>
        </p:spPr>
      </p:pic>
    </p:spTree>
    <p:custDataLst>
      <p:tags r:id="rId1"/>
    </p:custDataLst>
    <p:extLst>
      <p:ext uri="{BB962C8B-B14F-4D97-AF65-F5344CB8AC3E}">
        <p14:creationId xmlns:p14="http://schemas.microsoft.com/office/powerpoint/2010/main" val="128736651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效果</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5B59364E-CDAC-4084-BE76-D7C05F20AED4}"/>
              </a:ext>
            </a:extLst>
          </p:cNvPr>
          <p:cNvPicPr>
            <a:picLocks noChangeAspect="1"/>
          </p:cNvPicPr>
          <p:nvPr/>
        </p:nvPicPr>
        <p:blipFill>
          <a:blip r:embed="rId5"/>
          <a:stretch>
            <a:fillRect/>
          </a:stretch>
        </p:blipFill>
        <p:spPr>
          <a:xfrm>
            <a:off x="1618379" y="1684221"/>
            <a:ext cx="7314606" cy="4087324"/>
          </a:xfrm>
          <a:prstGeom prst="rect">
            <a:avLst/>
          </a:prstGeom>
        </p:spPr>
      </p:pic>
    </p:spTree>
    <p:custDataLst>
      <p:tags r:id="rId1"/>
    </p:custDataLst>
    <p:extLst>
      <p:ext uri="{BB962C8B-B14F-4D97-AF65-F5344CB8AC3E}">
        <p14:creationId xmlns:p14="http://schemas.microsoft.com/office/powerpoint/2010/main" val="7877348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效果</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2730B36F-0B01-4457-B6A2-93F26A0F59D7}"/>
              </a:ext>
            </a:extLst>
          </p:cNvPr>
          <p:cNvPicPr>
            <a:picLocks noChangeAspect="1"/>
          </p:cNvPicPr>
          <p:nvPr/>
        </p:nvPicPr>
        <p:blipFill>
          <a:blip r:embed="rId5"/>
          <a:stretch>
            <a:fillRect/>
          </a:stretch>
        </p:blipFill>
        <p:spPr>
          <a:xfrm>
            <a:off x="1473784" y="1767254"/>
            <a:ext cx="6940454" cy="3331744"/>
          </a:xfrm>
          <a:prstGeom prst="rect">
            <a:avLst/>
          </a:prstGeom>
        </p:spPr>
      </p:pic>
    </p:spTree>
    <p:custDataLst>
      <p:tags r:id="rId1"/>
    </p:custDataLst>
    <p:extLst>
      <p:ext uri="{BB962C8B-B14F-4D97-AF65-F5344CB8AC3E}">
        <p14:creationId xmlns:p14="http://schemas.microsoft.com/office/powerpoint/2010/main" val="71790968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模型评价</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9926CE39-8288-4B81-9BFD-6FA81DB00100}"/>
              </a:ext>
            </a:extLst>
          </p:cNvPr>
          <p:cNvPicPr>
            <a:picLocks noChangeAspect="1"/>
          </p:cNvPicPr>
          <p:nvPr/>
        </p:nvPicPr>
        <p:blipFill>
          <a:blip r:embed="rId5"/>
          <a:stretch>
            <a:fillRect/>
          </a:stretch>
        </p:blipFill>
        <p:spPr>
          <a:xfrm>
            <a:off x="1151793" y="2086707"/>
            <a:ext cx="7708203" cy="2466626"/>
          </a:xfrm>
          <a:prstGeom prst="rect">
            <a:avLst/>
          </a:prstGeom>
        </p:spPr>
      </p:pic>
    </p:spTree>
    <p:custDataLst>
      <p:tags r:id="rId1"/>
    </p:custDataLst>
    <p:extLst>
      <p:ext uri="{BB962C8B-B14F-4D97-AF65-F5344CB8AC3E}">
        <p14:creationId xmlns:p14="http://schemas.microsoft.com/office/powerpoint/2010/main" val="294891441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277050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5631180" y="245332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849185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3030855" y="269938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8709343" y="267239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5913755" y="270891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2573020" y="3570922"/>
            <a:ext cx="1384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在房间里放置麦克风和声级计来获取</a:t>
            </a:r>
            <a:r>
              <a:rPr lang="zh-CN" altLang="en-US" sz="1200" b="1" dirty="0"/>
              <a:t>马路噪声样本</a:t>
            </a:r>
            <a:r>
              <a:rPr lang="zh-CN" altLang="en-US" sz="1200" dirty="0"/>
              <a:t>和</a:t>
            </a:r>
            <a:r>
              <a:rPr lang="zh-CN" altLang="en-US" sz="1200" b="1" dirty="0"/>
              <a:t>记录单通道声源</a:t>
            </a:r>
            <a:endParaRPr lang="en-US" altLang="zh-CN" sz="1200" b="1" dirty="0"/>
          </a:p>
        </p:txBody>
      </p:sp>
      <p:sp>
        <p:nvSpPr>
          <p:cNvPr id="11285" name="稻壳儿小白白(http://dwz.cn/Wu2UP)"/>
          <p:cNvSpPr txBox="1">
            <a:spLocks noChangeArrowheads="1"/>
          </p:cNvSpPr>
          <p:nvPr/>
        </p:nvSpPr>
        <p:spPr bwMode="auto">
          <a:xfrm>
            <a:off x="5433695" y="3570922"/>
            <a:ext cx="1384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总共设置了声压级为</a:t>
            </a:r>
            <a:r>
              <a:rPr lang="en-US" altLang="zh-CN" sz="1200" dirty="0"/>
              <a:t>40dB</a:t>
            </a:r>
            <a:r>
              <a:rPr lang="zh-CN" altLang="en-US" sz="1200" dirty="0"/>
              <a:t>到</a:t>
            </a:r>
            <a:r>
              <a:rPr lang="en-US" altLang="zh-CN" sz="1200" dirty="0"/>
              <a:t>65dB</a:t>
            </a:r>
            <a:r>
              <a:rPr lang="zh-CN" altLang="en-US" sz="1200" dirty="0"/>
              <a:t>的</a:t>
            </a:r>
            <a:r>
              <a:rPr lang="en-US" altLang="zh-CN" sz="1200" dirty="0"/>
              <a:t>6</a:t>
            </a:r>
            <a:r>
              <a:rPr lang="zh-CN" altLang="en-US" sz="1200" dirty="0"/>
              <a:t>个声源</a:t>
            </a:r>
            <a:endParaRPr lang="en-US" altLang="zh-CN" sz="1200" dirty="0"/>
          </a:p>
        </p:txBody>
      </p:sp>
      <p:sp>
        <p:nvSpPr>
          <p:cNvPr id="11287" name="稻壳儿小白白(http://dwz.cn/Wu2UP)"/>
          <p:cNvSpPr txBox="1">
            <a:spLocks noChangeArrowheads="1"/>
          </p:cNvSpPr>
          <p:nvPr/>
        </p:nvSpPr>
        <p:spPr bwMode="auto">
          <a:xfrm>
            <a:off x="8302308" y="3570922"/>
            <a:ext cx="1384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通过窗户的关闭程度来改变实际听到的声音大小</a:t>
            </a:r>
            <a:endParaRPr lang="en-US" altLang="zh-CN" sz="1200" b="1" dirty="0"/>
          </a:p>
        </p:txBody>
      </p:sp>
      <p:grpSp>
        <p:nvGrpSpPr>
          <p:cNvPr id="11298" name="组合 53"/>
          <p:cNvGrpSpPr/>
          <p:nvPr/>
        </p:nvGrpSpPr>
        <p:grpSpPr bwMode="auto">
          <a:xfrm>
            <a:off x="200988" y="111125"/>
            <a:ext cx="4051925" cy="611189"/>
            <a:chOff x="-43490" y="0"/>
            <a:chExt cx="4052164"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记录噪声样本</a:t>
              </a:r>
            </a:p>
          </p:txBody>
        </p:sp>
      </p:gr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dirty="0">
                <a:solidFill>
                  <a:srgbClr val="595959"/>
                </a:solidFill>
                <a:sym typeface="Arial" panose="020B0604020202020204" pitchFamily="34" charset="0"/>
              </a:rPr>
              <a:t>Azimuth </a:t>
            </a:r>
            <a:r>
              <a:rPr lang="zh-CN" altLang="en-US" sz="2400" dirty="0">
                <a:solidFill>
                  <a:srgbClr val="595959"/>
                </a:solidFill>
                <a:sym typeface="Arial" panose="020B0604020202020204" pitchFamily="34" charset="0"/>
              </a:rPr>
              <a:t>设为</a:t>
            </a:r>
            <a:r>
              <a:rPr lang="en-US" altLang="zh-CN" sz="2400" dirty="0">
                <a:solidFill>
                  <a:srgbClr val="595959"/>
                </a:solidFill>
                <a:sym typeface="Arial" panose="020B0604020202020204" pitchFamily="34" charset="0"/>
              </a:rPr>
              <a:t>80°</a:t>
            </a:r>
            <a:r>
              <a:rPr lang="zh-CN" altLang="en-US" sz="2400" dirty="0">
                <a:solidFill>
                  <a:srgbClr val="595959"/>
                </a:solidFill>
                <a:sym typeface="Arial" panose="020B0604020202020204" pitchFamily="34" charset="0"/>
              </a:rPr>
              <a:t>， </a:t>
            </a:r>
            <a:r>
              <a:rPr lang="en-US" altLang="zh-CN" sz="2400" dirty="0">
                <a:solidFill>
                  <a:srgbClr val="595959"/>
                </a:solidFill>
                <a:sym typeface="Arial" panose="020B0604020202020204" pitchFamily="34" charset="0"/>
              </a:rPr>
              <a:t>elevation</a:t>
            </a:r>
            <a:r>
              <a:rPr lang="zh-CN" altLang="en-US" sz="2400" dirty="0">
                <a:solidFill>
                  <a:srgbClr val="595959"/>
                </a:solidFill>
                <a:sym typeface="Arial" panose="020B0604020202020204" pitchFamily="34" charset="0"/>
              </a:rPr>
              <a:t>设为</a:t>
            </a:r>
            <a:r>
              <a:rPr lang="en-US" altLang="zh-CN" sz="2400" dirty="0">
                <a:solidFill>
                  <a:srgbClr val="595959"/>
                </a:solidFill>
                <a:sym typeface="Arial" panose="020B0604020202020204" pitchFamily="34" charset="0"/>
              </a:rPr>
              <a:t>0°</a:t>
            </a:r>
            <a:r>
              <a:rPr lang="zh-CN" altLang="en-US" sz="2400" dirty="0">
                <a:solidFill>
                  <a:srgbClr val="595959"/>
                </a:solidFill>
                <a:sym typeface="Arial" panose="020B0604020202020204" pitchFamily="34" charset="0"/>
              </a:rPr>
              <a:t>，假设右手边的窗户打开，居民脸朝前，实验过程中，头部不能移动或转动。</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简单来说，</a:t>
            </a:r>
            <a:r>
              <a:rPr lang="en-US" altLang="zh-CN" sz="2400" dirty="0">
                <a:solidFill>
                  <a:srgbClr val="595959"/>
                </a:solidFill>
                <a:sym typeface="Arial" panose="020B0604020202020204" pitchFamily="34" charset="0"/>
              </a:rPr>
              <a:t>HRTF</a:t>
            </a:r>
            <a:r>
              <a:rPr lang="zh-CN" altLang="en-US" sz="2400" dirty="0">
                <a:solidFill>
                  <a:srgbClr val="595959"/>
                </a:solidFill>
                <a:sym typeface="Arial" panose="020B0604020202020204" pitchFamily="34" charset="0"/>
              </a:rPr>
              <a:t>就是一种音效定位算法，对应的时域响应叫</a:t>
            </a:r>
            <a:r>
              <a:rPr lang="en-US" altLang="zh-CN" sz="2400" dirty="0">
                <a:solidFill>
                  <a:srgbClr val="595959"/>
                </a:solidFill>
                <a:sym typeface="Arial" panose="020B0604020202020204" pitchFamily="34" charset="0"/>
              </a:rPr>
              <a:t>HRIR</a:t>
            </a:r>
            <a:r>
              <a:rPr lang="zh-CN" altLang="en-US" sz="2400" dirty="0">
                <a:solidFill>
                  <a:srgbClr val="595959"/>
                </a:solidFill>
                <a:sym typeface="Arial" panose="020B0604020202020204" pitchFamily="34" charset="0"/>
              </a:rPr>
              <a:t>（</a:t>
            </a:r>
            <a:r>
              <a:rPr lang="en-US" altLang="zh-CN" sz="2400" dirty="0">
                <a:solidFill>
                  <a:srgbClr val="595959"/>
                </a:solidFill>
                <a:sym typeface="Arial" panose="020B0604020202020204" pitchFamily="34" charset="0"/>
              </a:rPr>
              <a:t>Head Related Impulse Response</a:t>
            </a:r>
            <a:r>
              <a:rPr lang="zh-CN" altLang="en-US" sz="2400" dirty="0">
                <a:solidFill>
                  <a:srgbClr val="595959"/>
                </a:solidFill>
                <a:sym typeface="Arial" panose="020B0604020202020204" pitchFamily="34" charset="0"/>
              </a:rPr>
              <a:t>），要得到经</a:t>
            </a:r>
            <a:r>
              <a:rPr lang="en-US" altLang="zh-CN" sz="2400" dirty="0">
                <a:solidFill>
                  <a:srgbClr val="595959"/>
                </a:solidFill>
                <a:sym typeface="Arial" panose="020B0604020202020204" pitchFamily="34" charset="0"/>
              </a:rPr>
              <a:t>HRTF</a:t>
            </a:r>
            <a:r>
              <a:rPr lang="zh-CN" altLang="en-US" sz="2400" dirty="0">
                <a:solidFill>
                  <a:srgbClr val="595959"/>
                </a:solidFill>
                <a:sym typeface="Arial" panose="020B0604020202020204" pitchFamily="34" charset="0"/>
              </a:rPr>
              <a:t>处理的特定位置声音，只需要与</a:t>
            </a:r>
            <a:r>
              <a:rPr lang="en-US" altLang="zh-CN" sz="2400" dirty="0">
                <a:solidFill>
                  <a:srgbClr val="595959"/>
                </a:solidFill>
                <a:sym typeface="Arial" panose="020B0604020202020204" pitchFamily="34" charset="0"/>
              </a:rPr>
              <a:t>HRIR</a:t>
            </a:r>
            <a:r>
              <a:rPr lang="zh-CN" altLang="en-US" sz="2400" dirty="0">
                <a:solidFill>
                  <a:srgbClr val="595959"/>
                </a:solidFill>
                <a:sym typeface="Arial" panose="020B0604020202020204" pitchFamily="34" charset="0"/>
              </a:rPr>
              <a:t>做卷积就好了。</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声音从产生到传入人耳，中间经历了一系列的动作，比如反射，声波重叠等等，还有人耳构造，这些很难用函数来模拟，于是有人就另辟蹊径，不去模拟，而是通过人头模型，在实验室测试收集各个声源点到人耳的数据，合成数据即是</a:t>
            </a:r>
            <a:r>
              <a:rPr lang="en-US" altLang="zh-CN" sz="2400" dirty="0">
                <a:solidFill>
                  <a:srgbClr val="595959"/>
                </a:solidFill>
                <a:sym typeface="Arial" panose="020B0604020202020204" pitchFamily="34" charset="0"/>
              </a:rPr>
              <a:t>HRIR</a:t>
            </a:r>
            <a:r>
              <a:rPr lang="zh-CN" altLang="en-US" sz="2400" dirty="0">
                <a:solidFill>
                  <a:srgbClr val="595959"/>
                </a:solidFill>
                <a:sym typeface="Arial" panose="020B0604020202020204" pitchFamily="34" charset="0"/>
              </a:rPr>
              <a:t>。</a:t>
            </a:r>
          </a:p>
        </p:txBody>
      </p:sp>
      <p:grpSp>
        <p:nvGrpSpPr>
          <p:cNvPr id="5" name="组合 53"/>
          <p:cNvGrpSpPr/>
          <p:nvPr/>
        </p:nvGrpSpPr>
        <p:grpSpPr bwMode="auto">
          <a:xfrm>
            <a:off x="244475" y="111125"/>
            <a:ext cx="4008438" cy="611188"/>
            <a:chOff x="0" y="0"/>
            <a:chExt cx="4008674"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应用</a:t>
              </a:r>
              <a:r>
                <a:rPr lang="en-US" altLang="zh-CN" sz="2800" b="1" dirty="0">
                  <a:solidFill>
                    <a:srgbClr val="4B5E75"/>
                  </a:solidFill>
                  <a:sym typeface="Arial" panose="020B0604020202020204" pitchFamily="34" charset="0"/>
                </a:rPr>
                <a:t>HRTF</a:t>
              </a:r>
              <a:endParaRPr lang="zh-CN" altLang="en-US"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稻壳儿小白白(http://dwz.cn/Wu2UP)"/>
          <p:cNvSpPr/>
          <p:nvPr/>
        </p:nvSpPr>
        <p:spPr bwMode="auto">
          <a:xfrm>
            <a:off x="0" y="1449388"/>
            <a:ext cx="4422733" cy="782637"/>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w="3175" cap="flat" cmpd="sng">
            <a:solidFill>
              <a:srgbClr val="002060">
                <a:alpha val="0"/>
              </a:srgbClr>
            </a:solidFill>
            <a:round/>
          </a:ln>
        </p:spPr>
        <p:txBody>
          <a:bodyPr lIns="0" tIns="0" rIns="0" bIns="0"/>
          <a:lstStyle/>
          <a:p>
            <a:endParaRPr lang="zh-CN" altLang="en-US"/>
          </a:p>
        </p:txBody>
      </p:sp>
      <p:sp>
        <p:nvSpPr>
          <p:cNvPr id="9220" name="稻壳儿小白白(http://dwz.cn/Wu2UP)"/>
          <p:cNvSpPr txBox="1">
            <a:spLocks noChangeArrowheads="1"/>
          </p:cNvSpPr>
          <p:nvPr/>
        </p:nvSpPr>
        <p:spPr bwMode="auto">
          <a:xfrm>
            <a:off x="455097"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7" name="稻壳儿小白白(http://dwz.cn/Wu2UP)"/>
          <p:cNvSpPr/>
          <p:nvPr/>
        </p:nvSpPr>
        <p:spPr bwMode="auto">
          <a:xfrm>
            <a:off x="4717373" y="5246688"/>
            <a:ext cx="7474628" cy="766762"/>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9231" name="稻壳儿小白白(http://dwz.cn/Wu2UP)"/>
          <p:cNvSpPr>
            <a:spLocks noChangeArrowheads="1"/>
          </p:cNvSpPr>
          <p:nvPr/>
        </p:nvSpPr>
        <p:spPr bwMode="auto">
          <a:xfrm>
            <a:off x="492743" y="2317750"/>
            <a:ext cx="3929990" cy="369570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9233" name="稻壳儿小白白(http://dwz.cn/Wu2UP)"/>
          <p:cNvSpPr>
            <a:spLocks noChangeArrowheads="1"/>
          </p:cNvSpPr>
          <p:nvPr/>
        </p:nvSpPr>
        <p:spPr bwMode="auto">
          <a:xfrm>
            <a:off x="4717372" y="1449389"/>
            <a:ext cx="7261267" cy="369570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grpSp>
        <p:nvGrpSpPr>
          <p:cNvPr id="9235" name="组合 2"/>
          <p:cNvGrpSpPr/>
          <p:nvPr/>
        </p:nvGrpSpPr>
        <p:grpSpPr bwMode="auto">
          <a:xfrm>
            <a:off x="166156" y="233362"/>
            <a:ext cx="4008438" cy="611188"/>
            <a:chOff x="0" y="0"/>
            <a:chExt cx="4008674" cy="611426"/>
          </a:xfrm>
        </p:grpSpPr>
        <p:grpSp>
          <p:nvGrpSpPr>
            <p:cNvPr id="9236" name="组合 24"/>
            <p:cNvGrpSpPr/>
            <p:nvPr/>
          </p:nvGrpSpPr>
          <p:grpSpPr bwMode="auto">
            <a:xfrm>
              <a:off x="0" y="0"/>
              <a:ext cx="611426" cy="611426"/>
              <a:chOff x="0" y="0"/>
              <a:chExt cx="3020798" cy="3020798"/>
            </a:xfrm>
          </p:grpSpPr>
          <p:pic>
            <p:nvPicPr>
              <p:cNvPr id="923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9239" name="文本框 3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9240" name="文本框 3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应用</a:t>
              </a:r>
              <a:r>
                <a:rPr lang="en-US" altLang="zh-CN" sz="2800" b="1" dirty="0">
                  <a:solidFill>
                    <a:srgbClr val="4B5E75"/>
                  </a:solidFill>
                  <a:sym typeface="Arial" panose="020B0604020202020204" pitchFamily="34" charset="0"/>
                </a:rPr>
                <a:t>HRTF</a:t>
              </a:r>
              <a:endParaRPr lang="zh-CN" altLang="en-US" sz="2800" b="1" dirty="0">
                <a:solidFill>
                  <a:srgbClr val="4B5E75"/>
                </a:solidFill>
                <a:sym typeface="Arial" panose="020B0604020202020204" pitchFamily="34" charset="0"/>
              </a:endParaRPr>
            </a:p>
          </p:txBody>
        </p:sp>
      </p:grpSp>
      <p:pic>
        <p:nvPicPr>
          <p:cNvPr id="25" name="内容占位符 3"/>
          <p:cNvPicPr>
            <a:picLocks noChangeAspect="1"/>
          </p:cNvPicPr>
          <p:nvPr/>
        </p:nvPicPr>
        <p:blipFill>
          <a:blip r:embed="rId4"/>
          <a:stretch>
            <a:fillRect/>
          </a:stretch>
        </p:blipFill>
        <p:spPr>
          <a:xfrm>
            <a:off x="787382" y="2516186"/>
            <a:ext cx="3387212" cy="3284538"/>
          </a:xfrm>
          <a:prstGeom prst="rect">
            <a:avLst/>
          </a:prstGeom>
        </p:spPr>
      </p:pic>
      <p:pic>
        <p:nvPicPr>
          <p:cNvPr id="26" name="内容占位符 2"/>
          <p:cNvPicPr>
            <a:picLocks noChangeAspect="1"/>
          </p:cNvPicPr>
          <p:nvPr/>
        </p:nvPicPr>
        <p:blipFill>
          <a:blip r:embed="rId5"/>
          <a:stretch>
            <a:fillRect/>
          </a:stretch>
        </p:blipFill>
        <p:spPr>
          <a:xfrm>
            <a:off x="4959107" y="1645444"/>
            <a:ext cx="6777796" cy="3261042"/>
          </a:xfrm>
          <a:prstGeom prst="rect">
            <a:avLst/>
          </a:prstGeom>
        </p:spPr>
      </p:pic>
      <p:sp>
        <p:nvSpPr>
          <p:cNvPr id="28" name="文本框 59"/>
          <p:cNvSpPr txBox="1">
            <a:spLocks noChangeArrowheads="1"/>
          </p:cNvSpPr>
          <p:nvPr/>
        </p:nvSpPr>
        <p:spPr bwMode="auto">
          <a:xfrm>
            <a:off x="109085" y="308123"/>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稻壳儿小白白(http://dwz.cn/Wu2UP)"/>
          <p:cNvSpPr>
            <a:spLocks noChangeArrowheads="1"/>
          </p:cNvSpPr>
          <p:nvPr/>
        </p:nvSpPr>
        <p:spPr bwMode="auto">
          <a:xfrm>
            <a:off x="853867" y="985520"/>
            <a:ext cx="5283200" cy="545592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32771" name="稻壳儿小白白(http://dwz.cn/Wu2UP)"/>
          <p:cNvSpPr>
            <a:spLocks noChangeArrowheads="1"/>
          </p:cNvSpPr>
          <p:nvPr/>
        </p:nvSpPr>
        <p:spPr bwMode="auto">
          <a:xfrm>
            <a:off x="6137067" y="985520"/>
            <a:ext cx="5384800" cy="5455920"/>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FFFFFF"/>
                </a:solidFill>
                <a:sym typeface="Arial" panose="020B0604020202020204" pitchFamily="34" charset="0"/>
              </a:rPr>
              <a:t>请插入图片</a:t>
            </a:r>
          </a:p>
        </p:txBody>
      </p:sp>
      <p:grpSp>
        <p:nvGrpSpPr>
          <p:cNvPr id="32775" name="组合 14"/>
          <p:cNvGrpSpPr/>
          <p:nvPr/>
        </p:nvGrpSpPr>
        <p:grpSpPr bwMode="auto">
          <a:xfrm>
            <a:off x="244475" y="111125"/>
            <a:ext cx="4008438" cy="611188"/>
            <a:chOff x="0" y="0"/>
            <a:chExt cx="4008674" cy="611426"/>
          </a:xfrm>
        </p:grpSpPr>
        <p:grpSp>
          <p:nvGrpSpPr>
            <p:cNvPr id="32776" name="组合 15"/>
            <p:cNvGrpSpPr/>
            <p:nvPr/>
          </p:nvGrpSpPr>
          <p:grpSpPr bwMode="auto">
            <a:xfrm>
              <a:off x="0" y="0"/>
              <a:ext cx="611426" cy="611426"/>
              <a:chOff x="0" y="0"/>
              <a:chExt cx="3020798" cy="3020798"/>
            </a:xfrm>
          </p:grpSpPr>
          <p:pic>
            <p:nvPicPr>
              <p:cNvPr id="3277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2779" name="文本框 1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2780" name="文本框 19"/>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应用</a:t>
              </a:r>
              <a:r>
                <a:rPr lang="en-US" altLang="zh-CN" sz="2800" b="1" dirty="0">
                  <a:solidFill>
                    <a:srgbClr val="4B5E75"/>
                  </a:solidFill>
                  <a:sym typeface="Arial" panose="020B0604020202020204" pitchFamily="34" charset="0"/>
                </a:rPr>
                <a:t>HRTF</a:t>
              </a:r>
              <a:endParaRPr lang="zh-CN" altLang="en-US" sz="2800" b="1" dirty="0">
                <a:solidFill>
                  <a:srgbClr val="4B5E75"/>
                </a:solidFill>
                <a:sym typeface="Arial" panose="020B0604020202020204" pitchFamily="34" charset="0"/>
              </a:endParaRPr>
            </a:p>
          </p:txBody>
        </p:sp>
      </p:grpSp>
      <p:pic>
        <p:nvPicPr>
          <p:cNvPr id="19" name="图片 18"/>
          <p:cNvPicPr>
            <a:picLocks noChangeAspect="1"/>
          </p:cNvPicPr>
          <p:nvPr/>
        </p:nvPicPr>
        <p:blipFill>
          <a:blip r:embed="rId4"/>
          <a:stretch>
            <a:fillRect/>
          </a:stretch>
        </p:blipFill>
        <p:spPr>
          <a:xfrm>
            <a:off x="1524302" y="1418114"/>
            <a:ext cx="9225530" cy="4606766"/>
          </a:xfrm>
          <a:prstGeom prst="rect">
            <a:avLst/>
          </a:prstGeom>
        </p:spPr>
      </p:pic>
      <p:sp>
        <p:nvSpPr>
          <p:cNvPr id="20" name="稻壳儿小白白(http://dwz.cn/Wu2UP)"/>
          <p:cNvSpPr txBox="1">
            <a:spLocks noChangeArrowheads="1"/>
          </p:cNvSpPr>
          <p:nvPr/>
        </p:nvSpPr>
        <p:spPr bwMode="auto">
          <a:xfrm>
            <a:off x="4869515" y="6041855"/>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2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819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1</a:t>
            </a:r>
            <a:endParaRPr lang="zh-CN" altLang="en-US" sz="13800" b="1">
              <a:solidFill>
                <a:schemeClr val="bg1"/>
              </a:solidFill>
              <a:cs typeface="Vrinda" panose="020B0502040204020203" pitchFamily="34" charset="0"/>
              <a:sym typeface="Arial" panose="020B0604020202020204" pitchFamily="34" charset="0"/>
            </a:endParaRPr>
          </a:p>
        </p:txBody>
      </p:sp>
      <p:sp>
        <p:nvSpPr>
          <p:cNvPr id="8197"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dirty="0">
                <a:solidFill>
                  <a:srgbClr val="7A8EA9"/>
                </a:solidFill>
                <a:sym typeface="Arial" panose="020B0604020202020204" pitchFamily="34" charset="0"/>
              </a:rPr>
              <a:t>算法总介绍</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稻壳儿小白白(http://dwz.cn/Wu2UP)"/>
          <p:cNvSpPr/>
          <p:nvPr/>
        </p:nvSpPr>
        <p:spPr bwMode="auto">
          <a:xfrm>
            <a:off x="287338" y="1990725"/>
            <a:ext cx="10140950" cy="4467225"/>
          </a:xfrm>
          <a:custGeom>
            <a:avLst/>
            <a:gdLst>
              <a:gd name="T0" fmla="*/ 1548 w 1735"/>
              <a:gd name="T1" fmla="*/ 674 h 784"/>
              <a:gd name="T2" fmla="*/ 1577 w 1735"/>
              <a:gd name="T3" fmla="*/ 645 h 784"/>
              <a:gd name="T4" fmla="*/ 1735 w 1735"/>
              <a:gd name="T5" fmla="*/ 724 h 784"/>
              <a:gd name="T6" fmla="*/ 1437 w 1735"/>
              <a:gd name="T7" fmla="*/ 784 h 784"/>
              <a:gd name="T8" fmla="*/ 1474 w 1735"/>
              <a:gd name="T9" fmla="*/ 748 h 784"/>
              <a:gd name="T10" fmla="*/ 1328 w 1735"/>
              <a:gd name="T11" fmla="*/ 742 h 784"/>
              <a:gd name="T12" fmla="*/ 930 w 1735"/>
              <a:gd name="T13" fmla="*/ 692 h 784"/>
              <a:gd name="T14" fmla="*/ 571 w 1735"/>
              <a:gd name="T15" fmla="*/ 498 h 784"/>
              <a:gd name="T16" fmla="*/ 702 w 1735"/>
              <a:gd name="T17" fmla="*/ 361 h 784"/>
              <a:gd name="T18" fmla="*/ 948 w 1735"/>
              <a:gd name="T19" fmla="*/ 236 h 784"/>
              <a:gd name="T20" fmla="*/ 0 w 1735"/>
              <a:gd name="T21" fmla="*/ 0 h 784"/>
              <a:gd name="T22" fmla="*/ 993 w 1735"/>
              <a:gd name="T23" fmla="*/ 243 h 784"/>
              <a:gd name="T24" fmla="*/ 777 w 1735"/>
              <a:gd name="T25" fmla="*/ 359 h 784"/>
              <a:gd name="T26" fmla="*/ 678 w 1735"/>
              <a:gd name="T27" fmla="*/ 520 h 784"/>
              <a:gd name="T28" fmla="*/ 1328 w 1735"/>
              <a:gd name="T29" fmla="*/ 670 h 784"/>
              <a:gd name="T30" fmla="*/ 1548 w 1735"/>
              <a:gd name="T31" fmla="*/ 67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pic>
        <p:nvPicPr>
          <p:cNvPr id="1536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40179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3005138"/>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3538" y="1384300"/>
            <a:ext cx="1109662"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稻壳儿小白白(http://dwz.cn/Wu2U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613" y="1103313"/>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稻壳儿小白白(http://dwz.cn/Wu2U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3875" y="43227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稻壳儿小白白(http://dwz.cn/Wu2UP)"/>
          <p:cNvSpPr>
            <a:spLocks noEditPoints="1"/>
          </p:cNvSpPr>
          <p:nvPr/>
        </p:nvSpPr>
        <p:spPr bwMode="auto">
          <a:xfrm>
            <a:off x="2068513" y="1258888"/>
            <a:ext cx="384175" cy="309562"/>
          </a:xfrm>
          <a:custGeom>
            <a:avLst/>
            <a:gdLst>
              <a:gd name="T0" fmla="*/ 55 w 57"/>
              <a:gd name="T1" fmla="*/ 27 h 46"/>
              <a:gd name="T2" fmla="*/ 54 w 57"/>
              <a:gd name="T3" fmla="*/ 27 h 46"/>
              <a:gd name="T4" fmla="*/ 54 w 57"/>
              <a:gd name="T5" fmla="*/ 27 h 46"/>
              <a:gd name="T6" fmla="*/ 53 w 57"/>
              <a:gd name="T7" fmla="*/ 27 h 46"/>
              <a:gd name="T8" fmla="*/ 28 w 57"/>
              <a:gd name="T9" fmla="*/ 6 h 46"/>
              <a:gd name="T10" fmla="*/ 4 w 57"/>
              <a:gd name="T11" fmla="*/ 27 h 46"/>
              <a:gd name="T12" fmla="*/ 3 w 57"/>
              <a:gd name="T13" fmla="*/ 27 h 46"/>
              <a:gd name="T14" fmla="*/ 2 w 57"/>
              <a:gd name="T15" fmla="*/ 27 h 46"/>
              <a:gd name="T16" fmla="*/ 0 w 57"/>
              <a:gd name="T17" fmla="*/ 24 h 46"/>
              <a:gd name="T18" fmla="*/ 0 w 57"/>
              <a:gd name="T19" fmla="*/ 23 h 46"/>
              <a:gd name="T20" fmla="*/ 26 w 57"/>
              <a:gd name="T21" fmla="*/ 1 h 46"/>
              <a:gd name="T22" fmla="*/ 31 w 57"/>
              <a:gd name="T23" fmla="*/ 1 h 46"/>
              <a:gd name="T24" fmla="*/ 40 w 57"/>
              <a:gd name="T25" fmla="*/ 8 h 46"/>
              <a:gd name="T26" fmla="*/ 40 w 57"/>
              <a:gd name="T27" fmla="*/ 1 h 46"/>
              <a:gd name="T28" fmla="*/ 41 w 57"/>
              <a:gd name="T29" fmla="*/ 0 h 46"/>
              <a:gd name="T30" fmla="*/ 48 w 57"/>
              <a:gd name="T31" fmla="*/ 0 h 46"/>
              <a:gd name="T32" fmla="*/ 49 w 57"/>
              <a:gd name="T33" fmla="*/ 1 h 46"/>
              <a:gd name="T34" fmla="*/ 49 w 57"/>
              <a:gd name="T35" fmla="*/ 16 h 46"/>
              <a:gd name="T36" fmla="*/ 57 w 57"/>
              <a:gd name="T37" fmla="*/ 23 h 46"/>
              <a:gd name="T38" fmla="*/ 57 w 57"/>
              <a:gd name="T39" fmla="*/ 24 h 46"/>
              <a:gd name="T40" fmla="*/ 55 w 57"/>
              <a:gd name="T41" fmla="*/ 27 h 46"/>
              <a:gd name="T42" fmla="*/ 49 w 57"/>
              <a:gd name="T43" fmla="*/ 44 h 46"/>
              <a:gd name="T44" fmla="*/ 47 w 57"/>
              <a:gd name="T45" fmla="*/ 46 h 46"/>
              <a:gd name="T46" fmla="*/ 33 w 57"/>
              <a:gd name="T47" fmla="*/ 46 h 46"/>
              <a:gd name="T48" fmla="*/ 33 w 57"/>
              <a:gd name="T49" fmla="*/ 32 h 46"/>
              <a:gd name="T50" fmla="*/ 24 w 57"/>
              <a:gd name="T51" fmla="*/ 32 h 46"/>
              <a:gd name="T52" fmla="*/ 24 w 57"/>
              <a:gd name="T53" fmla="*/ 46 h 46"/>
              <a:gd name="T54" fmla="*/ 10 w 57"/>
              <a:gd name="T55" fmla="*/ 46 h 46"/>
              <a:gd name="T56" fmla="*/ 8 w 57"/>
              <a:gd name="T57" fmla="*/ 44 h 46"/>
              <a:gd name="T58" fmla="*/ 8 w 57"/>
              <a:gd name="T59" fmla="*/ 27 h 46"/>
              <a:gd name="T60" fmla="*/ 8 w 57"/>
              <a:gd name="T61" fmla="*/ 26 h 46"/>
              <a:gd name="T62" fmla="*/ 28 w 57"/>
              <a:gd name="T63" fmla="*/ 9 h 46"/>
              <a:gd name="T64" fmla="*/ 49 w 57"/>
              <a:gd name="T65" fmla="*/ 26 h 46"/>
              <a:gd name="T66" fmla="*/ 49 w 57"/>
              <a:gd name="T67" fmla="*/ 27 h 46"/>
              <a:gd name="T68" fmla="*/ 49 w 57"/>
              <a:gd name="T6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69" name="稻壳儿小白白(http://dwz.cn/Wu2UP)"/>
          <p:cNvSpPr>
            <a:spLocks noEditPoints="1"/>
          </p:cNvSpPr>
          <p:nvPr/>
        </p:nvSpPr>
        <p:spPr bwMode="auto">
          <a:xfrm>
            <a:off x="5865813" y="1539875"/>
            <a:ext cx="419100" cy="411163"/>
          </a:xfrm>
          <a:custGeom>
            <a:avLst/>
            <a:gdLst>
              <a:gd name="T0" fmla="*/ 59 w 64"/>
              <a:gd name="T1" fmla="*/ 63 h 63"/>
              <a:gd name="T2" fmla="*/ 55 w 64"/>
              <a:gd name="T3" fmla="*/ 61 h 63"/>
              <a:gd name="T4" fmla="*/ 42 w 64"/>
              <a:gd name="T5" fmla="*/ 48 h 63"/>
              <a:gd name="T6" fmla="*/ 27 w 64"/>
              <a:gd name="T7" fmla="*/ 53 h 63"/>
              <a:gd name="T8" fmla="*/ 0 w 64"/>
              <a:gd name="T9" fmla="*/ 26 h 63"/>
              <a:gd name="T10" fmla="*/ 27 w 64"/>
              <a:gd name="T11" fmla="*/ 0 h 63"/>
              <a:gd name="T12" fmla="*/ 54 w 64"/>
              <a:gd name="T13" fmla="*/ 26 h 63"/>
              <a:gd name="T14" fmla="*/ 49 w 64"/>
              <a:gd name="T15" fmla="*/ 41 h 63"/>
              <a:gd name="T16" fmla="*/ 62 w 64"/>
              <a:gd name="T17" fmla="*/ 54 h 63"/>
              <a:gd name="T18" fmla="*/ 64 w 64"/>
              <a:gd name="T19" fmla="*/ 58 h 63"/>
              <a:gd name="T20" fmla="*/ 59 w 64"/>
              <a:gd name="T21" fmla="*/ 63 h 63"/>
              <a:gd name="T22" fmla="*/ 27 w 64"/>
              <a:gd name="T23" fmla="*/ 9 h 63"/>
              <a:gd name="T24" fmla="*/ 10 w 64"/>
              <a:gd name="T25" fmla="*/ 26 h 63"/>
              <a:gd name="T26" fmla="*/ 27 w 64"/>
              <a:gd name="T27" fmla="*/ 43 h 63"/>
              <a:gd name="T28" fmla="*/ 44 w 64"/>
              <a:gd name="T29" fmla="*/ 26 h 63"/>
              <a:gd name="T30" fmla="*/ 27 w 64"/>
              <a:gd name="T3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0" name="稻壳儿小白白(http://dwz.cn/Wu2UP)"/>
          <p:cNvSpPr>
            <a:spLocks noEditPoints="1"/>
          </p:cNvSpPr>
          <p:nvPr/>
        </p:nvSpPr>
        <p:spPr bwMode="auto">
          <a:xfrm>
            <a:off x="3509963" y="3186113"/>
            <a:ext cx="498475" cy="374650"/>
          </a:xfrm>
          <a:custGeom>
            <a:avLst/>
            <a:gdLst>
              <a:gd name="T0" fmla="*/ 158 w 158"/>
              <a:gd name="T1" fmla="*/ 119 h 119"/>
              <a:gd name="T2" fmla="*/ 0 w 158"/>
              <a:gd name="T3" fmla="*/ 119 h 119"/>
              <a:gd name="T4" fmla="*/ 0 w 158"/>
              <a:gd name="T5" fmla="*/ 0 h 119"/>
              <a:gd name="T6" fmla="*/ 9 w 158"/>
              <a:gd name="T7" fmla="*/ 0 h 119"/>
              <a:gd name="T8" fmla="*/ 9 w 158"/>
              <a:gd name="T9" fmla="*/ 108 h 119"/>
              <a:gd name="T10" fmla="*/ 158 w 158"/>
              <a:gd name="T11" fmla="*/ 108 h 119"/>
              <a:gd name="T12" fmla="*/ 158 w 158"/>
              <a:gd name="T13" fmla="*/ 119 h 119"/>
              <a:gd name="T14" fmla="*/ 50 w 158"/>
              <a:gd name="T15" fmla="*/ 99 h 119"/>
              <a:gd name="T16" fmla="*/ 29 w 158"/>
              <a:gd name="T17" fmla="*/ 99 h 119"/>
              <a:gd name="T18" fmla="*/ 29 w 158"/>
              <a:gd name="T19" fmla="*/ 60 h 119"/>
              <a:gd name="T20" fmla="*/ 50 w 158"/>
              <a:gd name="T21" fmla="*/ 60 h 119"/>
              <a:gd name="T22" fmla="*/ 50 w 158"/>
              <a:gd name="T23" fmla="*/ 99 h 119"/>
              <a:gd name="T24" fmla="*/ 78 w 158"/>
              <a:gd name="T25" fmla="*/ 99 h 119"/>
              <a:gd name="T26" fmla="*/ 59 w 158"/>
              <a:gd name="T27" fmla="*/ 99 h 119"/>
              <a:gd name="T28" fmla="*/ 59 w 158"/>
              <a:gd name="T29" fmla="*/ 19 h 119"/>
              <a:gd name="T30" fmla="*/ 78 w 158"/>
              <a:gd name="T31" fmla="*/ 19 h 119"/>
              <a:gd name="T32" fmla="*/ 78 w 158"/>
              <a:gd name="T33" fmla="*/ 99 h 119"/>
              <a:gd name="T34" fmla="*/ 109 w 158"/>
              <a:gd name="T35" fmla="*/ 99 h 119"/>
              <a:gd name="T36" fmla="*/ 89 w 158"/>
              <a:gd name="T37" fmla="*/ 99 h 119"/>
              <a:gd name="T38" fmla="*/ 89 w 158"/>
              <a:gd name="T39" fmla="*/ 39 h 119"/>
              <a:gd name="T40" fmla="*/ 109 w 158"/>
              <a:gd name="T41" fmla="*/ 39 h 119"/>
              <a:gd name="T42" fmla="*/ 109 w 158"/>
              <a:gd name="T43" fmla="*/ 99 h 119"/>
              <a:gd name="T44" fmla="*/ 139 w 158"/>
              <a:gd name="T45" fmla="*/ 99 h 119"/>
              <a:gd name="T46" fmla="*/ 119 w 158"/>
              <a:gd name="T47" fmla="*/ 99 h 119"/>
              <a:gd name="T48" fmla="*/ 119 w 158"/>
              <a:gd name="T49" fmla="*/ 11 h 119"/>
              <a:gd name="T50" fmla="*/ 139 w 158"/>
              <a:gd name="T51" fmla="*/ 11 h 119"/>
              <a:gd name="T52" fmla="*/ 139 w 158"/>
              <a:gd name="T53"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1" name="稻壳儿小白白(http://dwz.cn/Wu2UP)"/>
          <p:cNvSpPr>
            <a:spLocks noChangeAspect="1" noEditPoints="1"/>
          </p:cNvSpPr>
          <p:nvPr/>
        </p:nvSpPr>
        <p:spPr bwMode="auto">
          <a:xfrm>
            <a:off x="4881563" y="4303713"/>
            <a:ext cx="409575" cy="411162"/>
          </a:xfrm>
          <a:custGeom>
            <a:avLst/>
            <a:gdLst>
              <a:gd name="T0" fmla="*/ 58 w 58"/>
              <a:gd name="T1" fmla="*/ 33 h 58"/>
              <a:gd name="T2" fmla="*/ 57 w 58"/>
              <a:gd name="T3" fmla="*/ 34 h 58"/>
              <a:gd name="T4" fmla="*/ 50 w 58"/>
              <a:gd name="T5" fmla="*/ 35 h 58"/>
              <a:gd name="T6" fmla="*/ 49 w 58"/>
              <a:gd name="T7" fmla="*/ 39 h 58"/>
              <a:gd name="T8" fmla="*/ 53 w 58"/>
              <a:gd name="T9" fmla="*/ 44 h 58"/>
              <a:gd name="T10" fmla="*/ 53 w 58"/>
              <a:gd name="T11" fmla="*/ 45 h 58"/>
              <a:gd name="T12" fmla="*/ 53 w 58"/>
              <a:gd name="T13" fmla="*/ 46 h 58"/>
              <a:gd name="T14" fmla="*/ 45 w 58"/>
              <a:gd name="T15" fmla="*/ 53 h 58"/>
              <a:gd name="T16" fmla="*/ 44 w 58"/>
              <a:gd name="T17" fmla="*/ 52 h 58"/>
              <a:gd name="T18" fmla="*/ 39 w 58"/>
              <a:gd name="T19" fmla="*/ 48 h 58"/>
              <a:gd name="T20" fmla="*/ 36 w 58"/>
              <a:gd name="T21" fmla="*/ 50 h 58"/>
              <a:gd name="T22" fmla="*/ 34 w 58"/>
              <a:gd name="T23" fmla="*/ 57 h 58"/>
              <a:gd name="T24" fmla="*/ 33 w 58"/>
              <a:gd name="T25" fmla="*/ 58 h 58"/>
              <a:gd name="T26" fmla="*/ 25 w 58"/>
              <a:gd name="T27" fmla="*/ 58 h 58"/>
              <a:gd name="T28" fmla="*/ 23 w 58"/>
              <a:gd name="T29" fmla="*/ 57 h 58"/>
              <a:gd name="T30" fmla="*/ 22 w 58"/>
              <a:gd name="T31" fmla="*/ 50 h 58"/>
              <a:gd name="T32" fmla="*/ 19 w 58"/>
              <a:gd name="T33" fmla="*/ 48 h 58"/>
              <a:gd name="T34" fmla="*/ 14 w 58"/>
              <a:gd name="T35" fmla="*/ 52 h 58"/>
              <a:gd name="T36" fmla="*/ 13 w 58"/>
              <a:gd name="T37" fmla="*/ 53 h 58"/>
              <a:gd name="T38" fmla="*/ 12 w 58"/>
              <a:gd name="T39" fmla="*/ 52 h 58"/>
              <a:gd name="T40" fmla="*/ 5 w 58"/>
              <a:gd name="T41" fmla="*/ 46 h 58"/>
              <a:gd name="T42" fmla="*/ 5 w 58"/>
              <a:gd name="T43" fmla="*/ 45 h 58"/>
              <a:gd name="T44" fmla="*/ 5 w 58"/>
              <a:gd name="T45" fmla="*/ 44 h 58"/>
              <a:gd name="T46" fmla="*/ 9 w 58"/>
              <a:gd name="T47" fmla="*/ 39 h 58"/>
              <a:gd name="T48" fmla="*/ 8 w 58"/>
              <a:gd name="T49" fmla="*/ 35 h 58"/>
              <a:gd name="T50" fmla="*/ 1 w 58"/>
              <a:gd name="T51" fmla="*/ 34 h 58"/>
              <a:gd name="T52" fmla="*/ 0 w 58"/>
              <a:gd name="T53" fmla="*/ 33 h 58"/>
              <a:gd name="T54" fmla="*/ 0 w 58"/>
              <a:gd name="T55" fmla="*/ 24 h 58"/>
              <a:gd name="T56" fmla="*/ 1 w 58"/>
              <a:gd name="T57" fmla="*/ 23 h 58"/>
              <a:gd name="T58" fmla="*/ 8 w 58"/>
              <a:gd name="T59" fmla="*/ 22 h 58"/>
              <a:gd name="T60" fmla="*/ 9 w 58"/>
              <a:gd name="T61" fmla="*/ 18 h 58"/>
              <a:gd name="T62" fmla="*/ 5 w 58"/>
              <a:gd name="T63" fmla="*/ 13 h 58"/>
              <a:gd name="T64" fmla="*/ 5 w 58"/>
              <a:gd name="T65" fmla="*/ 12 h 58"/>
              <a:gd name="T66" fmla="*/ 5 w 58"/>
              <a:gd name="T67" fmla="*/ 11 h 58"/>
              <a:gd name="T68" fmla="*/ 13 w 58"/>
              <a:gd name="T69" fmla="*/ 5 h 58"/>
              <a:gd name="T70" fmla="*/ 14 w 58"/>
              <a:gd name="T71" fmla="*/ 5 h 58"/>
              <a:gd name="T72" fmla="*/ 19 w 58"/>
              <a:gd name="T73" fmla="*/ 9 h 58"/>
              <a:gd name="T74" fmla="*/ 22 w 58"/>
              <a:gd name="T75" fmla="*/ 8 h 58"/>
              <a:gd name="T76" fmla="*/ 23 w 58"/>
              <a:gd name="T77" fmla="*/ 1 h 58"/>
              <a:gd name="T78" fmla="*/ 25 w 58"/>
              <a:gd name="T79" fmla="*/ 0 h 58"/>
              <a:gd name="T80" fmla="*/ 33 w 58"/>
              <a:gd name="T81" fmla="*/ 0 h 58"/>
              <a:gd name="T82" fmla="*/ 34 w 58"/>
              <a:gd name="T83" fmla="*/ 1 h 58"/>
              <a:gd name="T84" fmla="*/ 36 w 58"/>
              <a:gd name="T85" fmla="*/ 8 h 58"/>
              <a:gd name="T86" fmla="*/ 39 w 58"/>
              <a:gd name="T87" fmla="*/ 9 h 58"/>
              <a:gd name="T88" fmla="*/ 44 w 58"/>
              <a:gd name="T89" fmla="*/ 5 h 58"/>
              <a:gd name="T90" fmla="*/ 45 w 58"/>
              <a:gd name="T91" fmla="*/ 5 h 58"/>
              <a:gd name="T92" fmla="*/ 46 w 58"/>
              <a:gd name="T93" fmla="*/ 5 h 58"/>
              <a:gd name="T94" fmla="*/ 52 w 58"/>
              <a:gd name="T95" fmla="*/ 12 h 58"/>
              <a:gd name="T96" fmla="*/ 53 w 58"/>
              <a:gd name="T97" fmla="*/ 12 h 58"/>
              <a:gd name="T98" fmla="*/ 52 w 58"/>
              <a:gd name="T99" fmla="*/ 13 h 58"/>
              <a:gd name="T100" fmla="*/ 48 w 58"/>
              <a:gd name="T101" fmla="*/ 18 h 58"/>
              <a:gd name="T102" fmla="*/ 50 w 58"/>
              <a:gd name="T103" fmla="*/ 22 h 58"/>
              <a:gd name="T104" fmla="*/ 57 w 58"/>
              <a:gd name="T105" fmla="*/ 23 h 58"/>
              <a:gd name="T106" fmla="*/ 58 w 58"/>
              <a:gd name="T107" fmla="*/ 25 h 58"/>
              <a:gd name="T108" fmla="*/ 58 w 58"/>
              <a:gd name="T109" fmla="*/ 33 h 58"/>
              <a:gd name="T110" fmla="*/ 29 w 58"/>
              <a:gd name="T111" fmla="*/ 19 h 58"/>
              <a:gd name="T112" fmla="*/ 19 w 58"/>
              <a:gd name="T113" fmla="*/ 29 h 58"/>
              <a:gd name="T114" fmla="*/ 29 w 58"/>
              <a:gd name="T115" fmla="*/ 38 h 58"/>
              <a:gd name="T116" fmla="*/ 39 w 58"/>
              <a:gd name="T117" fmla="*/ 29 h 58"/>
              <a:gd name="T118" fmla="*/ 29 w 58"/>
              <a:gd name="T119"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2" name="稻壳儿小白白(http://dwz.cn/Wu2UP)"/>
          <p:cNvSpPr>
            <a:spLocks noEditPoints="1"/>
          </p:cNvSpPr>
          <p:nvPr/>
        </p:nvSpPr>
        <p:spPr bwMode="auto">
          <a:xfrm>
            <a:off x="8769350" y="4606925"/>
            <a:ext cx="376238" cy="376238"/>
          </a:xfrm>
          <a:custGeom>
            <a:avLst/>
            <a:gdLst>
              <a:gd name="T0" fmla="*/ 27 w 55"/>
              <a:gd name="T1" fmla="*/ 55 h 55"/>
              <a:gd name="T2" fmla="*/ 0 w 55"/>
              <a:gd name="T3" fmla="*/ 27 h 55"/>
              <a:gd name="T4" fmla="*/ 27 w 55"/>
              <a:gd name="T5" fmla="*/ 0 h 55"/>
              <a:gd name="T6" fmla="*/ 55 w 55"/>
              <a:gd name="T7" fmla="*/ 27 h 55"/>
              <a:gd name="T8" fmla="*/ 27 w 55"/>
              <a:gd name="T9" fmla="*/ 55 h 55"/>
              <a:gd name="T10" fmla="*/ 45 w 55"/>
              <a:gd name="T11" fmla="*/ 20 h 55"/>
              <a:gd name="T12" fmla="*/ 42 w 55"/>
              <a:gd name="T13" fmla="*/ 17 h 55"/>
              <a:gd name="T14" fmla="*/ 40 w 55"/>
              <a:gd name="T15" fmla="*/ 16 h 55"/>
              <a:gd name="T16" fmla="*/ 38 w 55"/>
              <a:gd name="T17" fmla="*/ 17 h 55"/>
              <a:gd name="T18" fmla="*/ 24 w 55"/>
              <a:gd name="T19" fmla="*/ 31 h 55"/>
              <a:gd name="T20" fmla="*/ 16 w 55"/>
              <a:gd name="T21" fmla="*/ 23 h 55"/>
              <a:gd name="T22" fmla="*/ 14 w 55"/>
              <a:gd name="T23" fmla="*/ 22 h 55"/>
              <a:gd name="T24" fmla="*/ 13 w 55"/>
              <a:gd name="T25" fmla="*/ 23 h 55"/>
              <a:gd name="T26" fmla="*/ 9 w 55"/>
              <a:gd name="T27" fmla="*/ 26 h 55"/>
              <a:gd name="T28" fmla="*/ 9 w 55"/>
              <a:gd name="T29" fmla="*/ 28 h 55"/>
              <a:gd name="T30" fmla="*/ 9 w 55"/>
              <a:gd name="T31" fmla="*/ 30 h 55"/>
              <a:gd name="T32" fmla="*/ 22 w 55"/>
              <a:gd name="T33" fmla="*/ 43 h 55"/>
              <a:gd name="T34" fmla="*/ 24 w 55"/>
              <a:gd name="T35" fmla="*/ 43 h 55"/>
              <a:gd name="T36" fmla="*/ 26 w 55"/>
              <a:gd name="T37" fmla="*/ 43 h 55"/>
              <a:gd name="T38" fmla="*/ 45 w 55"/>
              <a:gd name="T39" fmla="*/ 23 h 55"/>
              <a:gd name="T40" fmla="*/ 46 w 55"/>
              <a:gd name="T41" fmla="*/ 22 h 55"/>
              <a:gd name="T42" fmla="*/ 45 w 55"/>
              <a:gd name="T43"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3" name="稻壳儿小白白(http://dwz.cn/Wu2UP)"/>
          <p:cNvSpPr txBox="1">
            <a:spLocks noChangeArrowheads="1"/>
          </p:cNvSpPr>
          <p:nvPr/>
        </p:nvSpPr>
        <p:spPr bwMode="auto">
          <a:xfrm>
            <a:off x="2882899" y="1219200"/>
            <a:ext cx="19986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确定音频的播放位置</a:t>
            </a:r>
            <a:endParaRPr lang="en-US" altLang="zh-CN" sz="1600" b="1" dirty="0">
              <a:solidFill>
                <a:srgbClr val="445469"/>
              </a:solidFill>
              <a:sym typeface="Arial" panose="020B0604020202020204" pitchFamily="34" charset="0"/>
            </a:endParaRPr>
          </a:p>
        </p:txBody>
      </p:sp>
      <p:sp>
        <p:nvSpPr>
          <p:cNvPr id="15374" name="稻壳儿小白白(http://dwz.cn/Wu2UP)"/>
          <p:cNvSpPr txBox="1">
            <a:spLocks noChangeArrowheads="1"/>
          </p:cNvSpPr>
          <p:nvPr/>
        </p:nvSpPr>
        <p:spPr bwMode="auto">
          <a:xfrm>
            <a:off x="2895601" y="1514474"/>
            <a:ext cx="1889760" cy="37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将输入的音频在空间上分割为多少个点</a:t>
            </a:r>
            <a:endParaRPr lang="en-US" altLang="zh-CN" sz="1200" dirty="0">
              <a:solidFill>
                <a:srgbClr val="445469"/>
              </a:solidFill>
              <a:sym typeface="Arial" panose="020B0604020202020204" pitchFamily="34" charset="0"/>
            </a:endParaRPr>
          </a:p>
        </p:txBody>
      </p:sp>
      <p:sp>
        <p:nvSpPr>
          <p:cNvPr id="15375" name="稻壳儿小白白(http://dwz.cn/Wu2UP)"/>
          <p:cNvSpPr txBox="1">
            <a:spLocks noChangeArrowheads="1"/>
          </p:cNvSpPr>
          <p:nvPr/>
        </p:nvSpPr>
        <p:spPr bwMode="auto">
          <a:xfrm>
            <a:off x="6808788" y="1524000"/>
            <a:ext cx="1376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分割音频为</a:t>
            </a:r>
            <a:r>
              <a:rPr lang="en-US" altLang="zh-CN" sz="1600" b="1" dirty="0">
                <a:solidFill>
                  <a:srgbClr val="445469"/>
                </a:solidFill>
                <a:sym typeface="Arial" panose="020B0604020202020204" pitchFamily="34" charset="0"/>
              </a:rPr>
              <a:t>N</a:t>
            </a:r>
            <a:r>
              <a:rPr lang="zh-CN" altLang="en-US" sz="1600" b="1" dirty="0">
                <a:solidFill>
                  <a:srgbClr val="445469"/>
                </a:solidFill>
                <a:sym typeface="Arial" panose="020B0604020202020204" pitchFamily="34" charset="0"/>
              </a:rPr>
              <a:t>份</a:t>
            </a:r>
            <a:endParaRPr lang="en-US" altLang="zh-CN" sz="1600" b="1" dirty="0">
              <a:solidFill>
                <a:srgbClr val="445469"/>
              </a:solidFill>
              <a:sym typeface="Arial" panose="020B0604020202020204" pitchFamily="34" charset="0"/>
            </a:endParaRPr>
          </a:p>
        </p:txBody>
      </p:sp>
      <p:sp>
        <p:nvSpPr>
          <p:cNvPr id="15376" name="稻壳儿小白白(http://dwz.cn/Wu2UP)"/>
          <p:cNvSpPr txBox="1">
            <a:spLocks noChangeArrowheads="1"/>
          </p:cNvSpPr>
          <p:nvPr/>
        </p:nvSpPr>
        <p:spPr bwMode="auto">
          <a:xfrm>
            <a:off x="6808789" y="1809750"/>
            <a:ext cx="13763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将音频分割为</a:t>
            </a:r>
            <a:r>
              <a:rPr lang="en-US" altLang="zh-CN" sz="1200" dirty="0">
                <a:solidFill>
                  <a:srgbClr val="445469"/>
                </a:solidFill>
                <a:sym typeface="Arial" panose="020B0604020202020204" pitchFamily="34" charset="0"/>
              </a:rPr>
              <a:t>N</a:t>
            </a:r>
            <a:r>
              <a:rPr lang="zh-CN" altLang="en-US" sz="1200" dirty="0">
                <a:solidFill>
                  <a:srgbClr val="445469"/>
                </a:solidFill>
                <a:sym typeface="Arial" panose="020B0604020202020204" pitchFamily="34" charset="0"/>
              </a:rPr>
              <a:t>份，每个点的音频时间可以均分，也可以不等分</a:t>
            </a:r>
            <a:endParaRPr lang="en-US" altLang="zh-CN" sz="1200" dirty="0">
              <a:solidFill>
                <a:srgbClr val="445469"/>
              </a:solidFill>
              <a:sym typeface="Arial" panose="020B0604020202020204" pitchFamily="34" charset="0"/>
            </a:endParaRPr>
          </a:p>
        </p:txBody>
      </p:sp>
      <p:sp>
        <p:nvSpPr>
          <p:cNvPr id="15377" name="稻壳儿小白白(http://dwz.cn/Wu2UP)"/>
          <p:cNvSpPr txBox="1">
            <a:spLocks noChangeArrowheads="1"/>
          </p:cNvSpPr>
          <p:nvPr/>
        </p:nvSpPr>
        <p:spPr bwMode="auto">
          <a:xfrm>
            <a:off x="1671638" y="31448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en-US" altLang="zh-CN" sz="1600" b="1" dirty="0">
                <a:solidFill>
                  <a:srgbClr val="445469"/>
                </a:solidFill>
                <a:sym typeface="Arial" panose="020B0604020202020204" pitchFamily="34" charset="0"/>
              </a:rPr>
              <a:t>HRIR</a:t>
            </a:r>
            <a:r>
              <a:rPr lang="zh-CN" altLang="en-US" sz="1600" b="1" dirty="0">
                <a:solidFill>
                  <a:srgbClr val="445469"/>
                </a:solidFill>
                <a:sym typeface="Arial" panose="020B0604020202020204" pitchFamily="34" charset="0"/>
              </a:rPr>
              <a:t>函数卷积</a:t>
            </a:r>
            <a:endParaRPr lang="en-US" altLang="zh-CN" sz="1600" b="1" dirty="0">
              <a:solidFill>
                <a:srgbClr val="445469"/>
              </a:solidFill>
              <a:sym typeface="Arial" panose="020B0604020202020204" pitchFamily="34" charset="0"/>
            </a:endParaRPr>
          </a:p>
        </p:txBody>
      </p:sp>
      <p:sp>
        <p:nvSpPr>
          <p:cNvPr id="15378" name="稻壳儿小白白(http://dwz.cn/Wu2UP)"/>
          <p:cNvSpPr txBox="1">
            <a:spLocks noChangeArrowheads="1"/>
          </p:cNvSpPr>
          <p:nvPr/>
        </p:nvSpPr>
        <p:spPr bwMode="auto">
          <a:xfrm>
            <a:off x="1725613" y="3432175"/>
            <a:ext cx="13223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dirty="0">
                <a:solidFill>
                  <a:srgbClr val="445469"/>
                </a:solidFill>
                <a:sym typeface="Arial" panose="020B0604020202020204" pitchFamily="34" charset="0"/>
              </a:rPr>
              <a:t>对每一段的音频信号跟相对应空间位置的</a:t>
            </a:r>
            <a:r>
              <a:rPr lang="en-US" altLang="zh-CN" sz="1200" dirty="0">
                <a:solidFill>
                  <a:srgbClr val="445469"/>
                </a:solidFill>
                <a:sym typeface="Arial" panose="020B0604020202020204" pitchFamily="34" charset="0"/>
              </a:rPr>
              <a:t>HRIR</a:t>
            </a:r>
            <a:r>
              <a:rPr lang="zh-CN" altLang="en-US" sz="1200" dirty="0">
                <a:solidFill>
                  <a:srgbClr val="445469"/>
                </a:solidFill>
                <a:sym typeface="Arial" panose="020B0604020202020204" pitchFamily="34" charset="0"/>
              </a:rPr>
              <a:t>函数卷积</a:t>
            </a:r>
            <a:endParaRPr lang="en-US" altLang="zh-CN" sz="1200" dirty="0">
              <a:solidFill>
                <a:srgbClr val="445469"/>
              </a:solidFill>
              <a:sym typeface="Arial" panose="020B0604020202020204" pitchFamily="34" charset="0"/>
            </a:endParaRPr>
          </a:p>
        </p:txBody>
      </p:sp>
      <p:sp>
        <p:nvSpPr>
          <p:cNvPr id="15379" name="稻壳儿小白白(http://dwz.cn/Wu2UP)"/>
          <p:cNvSpPr txBox="1">
            <a:spLocks noChangeArrowheads="1"/>
          </p:cNvSpPr>
          <p:nvPr/>
        </p:nvSpPr>
        <p:spPr bwMode="auto">
          <a:xfrm>
            <a:off x="5911850" y="4164444"/>
            <a:ext cx="21161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处理音频断点的问题</a:t>
            </a:r>
            <a:endParaRPr lang="en-US" altLang="zh-CN" sz="1600" b="1" dirty="0">
              <a:solidFill>
                <a:srgbClr val="445469"/>
              </a:solidFill>
              <a:sym typeface="Arial" panose="020B0604020202020204" pitchFamily="34" charset="0"/>
            </a:endParaRPr>
          </a:p>
        </p:txBody>
      </p:sp>
      <p:sp>
        <p:nvSpPr>
          <p:cNvPr id="15380" name="稻壳儿小白白(http://dwz.cn/Wu2UP)"/>
          <p:cNvSpPr txBox="1">
            <a:spLocks noChangeArrowheads="1"/>
          </p:cNvSpPr>
          <p:nvPr/>
        </p:nvSpPr>
        <p:spPr bwMode="auto">
          <a:xfrm>
            <a:off x="5911849" y="4450194"/>
            <a:ext cx="19542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直接将结果合并，将会在音频间听到断点，导致音频不连贯。我们的做法是在每一段的开头和结尾加上淡入淡出的效果，使每一段音频的连接处正常化。</a:t>
            </a:r>
            <a:endParaRPr lang="en-US" altLang="zh-CN" sz="1200" dirty="0">
              <a:solidFill>
                <a:srgbClr val="445469"/>
              </a:solidFill>
              <a:sym typeface="Arial" panose="020B0604020202020204" pitchFamily="34" charset="0"/>
            </a:endParaRPr>
          </a:p>
        </p:txBody>
      </p:sp>
      <p:sp>
        <p:nvSpPr>
          <p:cNvPr id="15381" name="稻壳儿小白白(http://dwz.cn/Wu2UP)"/>
          <p:cNvSpPr txBox="1">
            <a:spLocks noChangeArrowheads="1"/>
          </p:cNvSpPr>
          <p:nvPr/>
        </p:nvSpPr>
        <p:spPr bwMode="auto">
          <a:xfrm>
            <a:off x="9791700" y="4581525"/>
            <a:ext cx="1377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片段合并</a:t>
            </a:r>
          </a:p>
        </p:txBody>
      </p:sp>
      <p:sp>
        <p:nvSpPr>
          <p:cNvPr id="15382" name="稻壳儿小白白(http://dwz.cn/Wu2UP)"/>
          <p:cNvSpPr txBox="1">
            <a:spLocks noChangeArrowheads="1"/>
          </p:cNvSpPr>
          <p:nvPr/>
        </p:nvSpPr>
        <p:spPr bwMode="auto">
          <a:xfrm>
            <a:off x="9793288" y="4865688"/>
            <a:ext cx="785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把所有的片段合并即可</a:t>
            </a:r>
            <a:endParaRPr lang="en-US" altLang="zh-CN" sz="1200" dirty="0">
              <a:solidFill>
                <a:srgbClr val="445469"/>
              </a:solidFill>
              <a:sym typeface="Arial" panose="020B0604020202020204" pitchFamily="34" charset="0"/>
            </a:endParaRPr>
          </a:p>
        </p:txBody>
      </p:sp>
      <p:grpSp>
        <p:nvGrpSpPr>
          <p:cNvPr id="15383" name="组合 52"/>
          <p:cNvGrpSpPr/>
          <p:nvPr/>
        </p:nvGrpSpPr>
        <p:grpSpPr bwMode="auto">
          <a:xfrm>
            <a:off x="287338" y="121598"/>
            <a:ext cx="6146164" cy="611188"/>
            <a:chOff x="0" y="0"/>
            <a:chExt cx="6146526" cy="611426"/>
          </a:xfrm>
        </p:grpSpPr>
        <p:grpSp>
          <p:nvGrpSpPr>
            <p:cNvPr id="15384" name="组合 54"/>
            <p:cNvGrpSpPr/>
            <p:nvPr/>
          </p:nvGrpSpPr>
          <p:grpSpPr bwMode="auto">
            <a:xfrm>
              <a:off x="0" y="0"/>
              <a:ext cx="611426" cy="611426"/>
              <a:chOff x="0" y="0"/>
              <a:chExt cx="3020798" cy="3020798"/>
            </a:xfrm>
          </p:grpSpPr>
          <p:pic>
            <p:nvPicPr>
              <p:cNvPr id="15385" name="Picture 25@|13FFC:16777215|FBC:16777215|LFC:16777215|LBC:167772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5387" name="文本框 55"/>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15388" name="文本框 56"/>
            <p:cNvSpPr txBox="1">
              <a:spLocks noChangeArrowheads="1"/>
            </p:cNvSpPr>
            <p:nvPr/>
          </p:nvSpPr>
          <p:spPr bwMode="auto">
            <a:xfrm>
              <a:off x="679913" y="26637"/>
              <a:ext cx="5466613"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应用</a:t>
              </a:r>
              <a:r>
                <a:rPr lang="en-US" altLang="zh-CN" sz="2800" b="1" dirty="0">
                  <a:solidFill>
                    <a:srgbClr val="4B5E75"/>
                  </a:solidFill>
                  <a:sym typeface="Arial" panose="020B0604020202020204" pitchFamily="34" charset="0"/>
                </a:rPr>
                <a:t>HRTF——</a:t>
              </a:r>
              <a:r>
                <a:rPr lang="zh-CN" altLang="en-US" sz="2800" b="1" dirty="0">
                  <a:solidFill>
                    <a:srgbClr val="4B5E75"/>
                  </a:solidFill>
                  <a:sym typeface="Arial" panose="020B0604020202020204" pitchFamily="34" charset="0"/>
                </a:rPr>
                <a:t>实现</a:t>
              </a:r>
              <a:r>
                <a:rPr lang="en-US" altLang="zh-CN" sz="2800" b="1" dirty="0">
                  <a:solidFill>
                    <a:srgbClr val="4B5E75"/>
                  </a:solidFill>
                  <a:sym typeface="Arial" panose="020B0604020202020204" pitchFamily="34" charset="0"/>
                </a:rPr>
                <a:t>3D</a:t>
              </a:r>
              <a:r>
                <a:rPr lang="zh-CN" altLang="en-US" sz="2800" b="1" dirty="0">
                  <a:solidFill>
                    <a:srgbClr val="4B5E75"/>
                  </a:solidFill>
                  <a:sym typeface="Arial" panose="020B0604020202020204" pitchFamily="34" charset="0"/>
                </a:rPr>
                <a:t>环绕音效</a:t>
              </a:r>
            </a:p>
          </p:txBody>
        </p:sp>
      </p:grpSp>
      <p:sp>
        <p:nvSpPr>
          <p:cNvPr id="29" name="文本框 59"/>
          <p:cNvSpPr txBox="1">
            <a:spLocks noChangeArrowheads="1"/>
          </p:cNvSpPr>
          <p:nvPr/>
        </p:nvSpPr>
        <p:spPr bwMode="auto">
          <a:xfrm>
            <a:off x="230267" y="179002"/>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2.3</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6" name="稻壳儿小白白(http://dwz.cn/Wu2UP)"/>
          <p:cNvSpPr txBox="1">
            <a:spLocks noChangeArrowheads="1"/>
          </p:cNvSpPr>
          <p:nvPr/>
        </p:nvSpPr>
        <p:spPr bwMode="auto">
          <a:xfrm>
            <a:off x="1682058" y="6276610"/>
            <a:ext cx="95142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为了研究</a:t>
            </a:r>
            <a:r>
              <a:rPr lang="en-US" altLang="zh-CN" sz="1200" dirty="0"/>
              <a:t>HMD</a:t>
            </a:r>
            <a:r>
              <a:rPr lang="zh-CN" altLang="en-US" sz="1200" dirty="0"/>
              <a:t>对交通噪声的视觉影响，使用</a:t>
            </a:r>
            <a:r>
              <a:rPr lang="en-US" altLang="zh-CN" sz="1200" dirty="0"/>
              <a:t>SketchUp 2018</a:t>
            </a:r>
            <a:r>
              <a:rPr lang="zh-CN" altLang="en-US" sz="1200" dirty="0"/>
              <a:t>对实际声源录制的居住空间进行建模，利用</a:t>
            </a:r>
            <a:r>
              <a:rPr lang="en-US" altLang="zh-CN" sz="1200" dirty="0" err="1"/>
              <a:t>Kubity</a:t>
            </a:r>
            <a:r>
              <a:rPr lang="zh-CN" altLang="en-US" sz="1200" dirty="0"/>
              <a:t>软件对</a:t>
            </a:r>
            <a:r>
              <a:rPr lang="en-US" altLang="zh-CN" sz="1200" dirty="0"/>
              <a:t>HMD</a:t>
            </a:r>
            <a:r>
              <a:rPr lang="zh-CN" altLang="en-US" sz="1200" dirty="0"/>
              <a:t>模型进行可视化。</a:t>
            </a:r>
          </a:p>
        </p:txBody>
      </p:sp>
      <p:grpSp>
        <p:nvGrpSpPr>
          <p:cNvPr id="42003" name="组合 45"/>
          <p:cNvGrpSpPr/>
          <p:nvPr/>
        </p:nvGrpSpPr>
        <p:grpSpPr bwMode="auto">
          <a:xfrm>
            <a:off x="244475" y="111125"/>
            <a:ext cx="4008438" cy="611188"/>
            <a:chOff x="0" y="0"/>
            <a:chExt cx="4008674" cy="611426"/>
          </a:xfrm>
        </p:grpSpPr>
        <p:grpSp>
          <p:nvGrpSpPr>
            <p:cNvPr id="42004" name="组合 46"/>
            <p:cNvGrpSpPr/>
            <p:nvPr/>
          </p:nvGrpSpPr>
          <p:grpSpPr bwMode="auto">
            <a:xfrm>
              <a:off x="0" y="0"/>
              <a:ext cx="611426" cy="611426"/>
              <a:chOff x="0" y="0"/>
              <a:chExt cx="3020798" cy="3020798"/>
            </a:xfrm>
          </p:grpSpPr>
          <p:pic>
            <p:nvPicPr>
              <p:cNvPr id="42005"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42007" name="文本框 4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42008" name="文本框 4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虚拟空间建模</a:t>
              </a:r>
            </a:p>
          </p:txBody>
        </p:sp>
      </p:grpSp>
      <p:pic>
        <p:nvPicPr>
          <p:cNvPr id="25" name="图片 24"/>
          <p:cNvPicPr>
            <a:picLocks noChangeAspect="1"/>
          </p:cNvPicPr>
          <p:nvPr/>
        </p:nvPicPr>
        <p:blipFill>
          <a:blip r:embed="rId4"/>
          <a:stretch>
            <a:fillRect/>
          </a:stretch>
        </p:blipFill>
        <p:spPr>
          <a:xfrm>
            <a:off x="1496377" y="921778"/>
            <a:ext cx="9514261" cy="5186155"/>
          </a:xfrm>
          <a:prstGeom prst="rect">
            <a:avLst/>
          </a:prstGeom>
        </p:spPr>
      </p:pic>
      <p:sp>
        <p:nvSpPr>
          <p:cNvPr id="26" name="文本框 59"/>
          <p:cNvSpPr txBox="1">
            <a:spLocks noChangeArrowheads="1"/>
          </p:cNvSpPr>
          <p:nvPr/>
        </p:nvSpPr>
        <p:spPr bwMode="auto">
          <a:xfrm>
            <a:off x="187404" y="199103"/>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2.4</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稻壳儿小白白(http://dwz.cn/Wu2UP)"/>
          <p:cNvSpPr>
            <a:spLocks noChangeArrowheads="1"/>
          </p:cNvSpPr>
          <p:nvPr/>
        </p:nvSpPr>
        <p:spPr bwMode="auto">
          <a:xfrm rot="20751297">
            <a:off x="4264389" y="1839278"/>
            <a:ext cx="1589087"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7" name="稻壳儿小白白(http://dwz.cn/Wu2UP)"/>
          <p:cNvSpPr>
            <a:spLocks noChangeArrowheads="1"/>
          </p:cNvSpPr>
          <p:nvPr/>
        </p:nvSpPr>
        <p:spPr bwMode="auto">
          <a:xfrm rot="4551297">
            <a:off x="5077189" y="804228"/>
            <a:ext cx="1589087" cy="3176587"/>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8" name="稻壳儿小白白(http://dwz.cn/Wu2UP)"/>
          <p:cNvSpPr>
            <a:spLocks noChangeArrowheads="1"/>
          </p:cNvSpPr>
          <p:nvPr/>
        </p:nvSpPr>
        <p:spPr bwMode="auto">
          <a:xfrm rot="9951297">
            <a:off x="6113826" y="1618615"/>
            <a:ext cx="1589088"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9" name="稻壳儿小白白(http://dwz.cn/Wu2UP)"/>
          <p:cNvSpPr>
            <a:spLocks noChangeArrowheads="1"/>
          </p:cNvSpPr>
          <p:nvPr/>
        </p:nvSpPr>
        <p:spPr bwMode="auto">
          <a:xfrm rot="15351297">
            <a:off x="5313726" y="2642553"/>
            <a:ext cx="1589087" cy="3176588"/>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90" name="稻壳儿小白白(http://dwz.cn/Wu2UP)"/>
          <p:cNvSpPr>
            <a:spLocks noChangeArrowheads="1"/>
          </p:cNvSpPr>
          <p:nvPr/>
        </p:nvSpPr>
        <p:spPr bwMode="auto">
          <a:xfrm flipH="1">
            <a:off x="4741591" y="3051908"/>
            <a:ext cx="2524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445469"/>
                </a:solidFill>
                <a:sym typeface="Arial" panose="020B0604020202020204" pitchFamily="34" charset="0"/>
              </a:rPr>
              <a:t>3D</a:t>
            </a:r>
            <a:r>
              <a:rPr lang="zh-CN" altLang="en-US" sz="2400" b="1" dirty="0">
                <a:solidFill>
                  <a:srgbClr val="445469"/>
                </a:solidFill>
                <a:sym typeface="Arial" panose="020B0604020202020204" pitchFamily="34" charset="0"/>
              </a:rPr>
              <a:t>建模软件对比</a:t>
            </a:r>
          </a:p>
        </p:txBody>
      </p:sp>
      <p:sp>
        <p:nvSpPr>
          <p:cNvPr id="41991" name="稻壳儿小白白(http://dwz.cn/Wu2UP)"/>
          <p:cNvSpPr>
            <a:spLocks noChangeShapeType="1"/>
          </p:cNvSpPr>
          <p:nvPr/>
        </p:nvSpPr>
        <p:spPr bwMode="auto">
          <a:xfrm flipH="1">
            <a:off x="3365864" y="2682240"/>
            <a:ext cx="104933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992" name="稻壳儿小白白(http://dwz.cn/Wu2UP)"/>
          <p:cNvSpPr>
            <a:spLocks noChangeShapeType="1"/>
          </p:cNvSpPr>
          <p:nvPr/>
        </p:nvSpPr>
        <p:spPr bwMode="auto">
          <a:xfrm flipH="1">
            <a:off x="4111989" y="4825365"/>
            <a:ext cx="1033462"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993" name="稻壳儿小白白(http://dwz.cn/Wu2UP)"/>
          <p:cNvSpPr txBox="1">
            <a:spLocks noChangeArrowheads="1"/>
          </p:cNvSpPr>
          <p:nvPr/>
        </p:nvSpPr>
        <p:spPr bwMode="auto">
          <a:xfrm>
            <a:off x="1521344" y="2003136"/>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Sketchup</a:t>
            </a:r>
          </a:p>
        </p:txBody>
      </p:sp>
      <p:sp>
        <p:nvSpPr>
          <p:cNvPr id="41994" name="稻壳儿小白白(http://dwz.cn/Wu2UP)"/>
          <p:cNvSpPr txBox="1">
            <a:spLocks noChangeArrowheads="1"/>
          </p:cNvSpPr>
          <p:nvPr/>
        </p:nvSpPr>
        <p:spPr bwMode="auto">
          <a:xfrm>
            <a:off x="1521344" y="2314916"/>
            <a:ext cx="2201862"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在建筑领域应用最广</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操作方便</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能快速出模型表现</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t>曲线建筑是</a:t>
            </a:r>
            <a:r>
              <a:rPr lang="en-US" altLang="zh-CN" sz="1200" dirty="0"/>
              <a:t>SU</a:t>
            </a:r>
            <a:r>
              <a:rPr lang="zh-CN" altLang="en-US" sz="1200" dirty="0"/>
              <a:t>的噩梦</a:t>
            </a:r>
            <a:endParaRPr lang="en-US" altLang="zh-CN" sz="1200" dirty="0">
              <a:solidFill>
                <a:srgbClr val="445469"/>
              </a:solidFill>
              <a:sym typeface="Arial" panose="020B0604020202020204" pitchFamily="34" charset="0"/>
            </a:endParaRPr>
          </a:p>
        </p:txBody>
      </p:sp>
      <p:sp>
        <p:nvSpPr>
          <p:cNvPr id="41995" name="稻壳儿小白白(http://dwz.cn/Wu2UP)"/>
          <p:cNvSpPr txBox="1">
            <a:spLocks noChangeArrowheads="1"/>
          </p:cNvSpPr>
          <p:nvPr/>
        </p:nvSpPr>
        <p:spPr bwMode="auto">
          <a:xfrm>
            <a:off x="7816224" y="1328030"/>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3Dmax</a:t>
            </a:r>
          </a:p>
        </p:txBody>
      </p:sp>
      <p:sp>
        <p:nvSpPr>
          <p:cNvPr id="41996" name="稻壳儿小白白(http://dwz.cn/Wu2UP)"/>
          <p:cNvSpPr txBox="1">
            <a:spLocks noChangeArrowheads="1"/>
          </p:cNvSpPr>
          <p:nvPr/>
        </p:nvSpPr>
        <p:spPr bwMode="auto">
          <a:xfrm>
            <a:off x="7816224" y="1610605"/>
            <a:ext cx="2384425"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最早被国人认知的</a:t>
            </a:r>
            <a:r>
              <a:rPr lang="en-US" altLang="zh-CN" sz="1200" dirty="0">
                <a:solidFill>
                  <a:srgbClr val="445469"/>
                </a:solidFill>
                <a:sym typeface="Arial" panose="020B0604020202020204" pitchFamily="34" charset="0"/>
              </a:rPr>
              <a:t>3D</a:t>
            </a:r>
            <a:r>
              <a:rPr lang="zh-CN" altLang="en-US" sz="1200" dirty="0">
                <a:solidFill>
                  <a:srgbClr val="445469"/>
                </a:solidFill>
                <a:sym typeface="Arial" panose="020B0604020202020204" pitchFamily="34" charset="0"/>
              </a:rPr>
              <a:t>建模软件</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采取了多边形建模的模型构架</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应用领域广泛</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t>着重于影视动画特效</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编辑界面复杂</a:t>
            </a:r>
            <a:endParaRPr lang="en-US" altLang="zh-CN" sz="1200" dirty="0">
              <a:solidFill>
                <a:srgbClr val="445469"/>
              </a:solidFill>
              <a:sym typeface="Arial" panose="020B0604020202020204" pitchFamily="34" charset="0"/>
            </a:endParaRPr>
          </a:p>
        </p:txBody>
      </p:sp>
      <p:sp>
        <p:nvSpPr>
          <p:cNvPr id="41997" name="稻壳儿小白白(http://dwz.cn/Wu2UP)"/>
          <p:cNvSpPr txBox="1">
            <a:spLocks noChangeArrowheads="1"/>
          </p:cNvSpPr>
          <p:nvPr/>
        </p:nvSpPr>
        <p:spPr bwMode="auto">
          <a:xfrm>
            <a:off x="1071132" y="4364205"/>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Rhino</a:t>
            </a:r>
          </a:p>
        </p:txBody>
      </p:sp>
      <p:sp>
        <p:nvSpPr>
          <p:cNvPr id="41998" name="稻壳儿小白白(http://dwz.cn/Wu2UP)"/>
          <p:cNvSpPr txBox="1">
            <a:spLocks noChangeArrowheads="1"/>
          </p:cNvSpPr>
          <p:nvPr/>
        </p:nvSpPr>
        <p:spPr bwMode="auto">
          <a:xfrm>
            <a:off x="1056429" y="4666594"/>
            <a:ext cx="2882476"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在早期开发阶段主要针对工业设计领域</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操作方便，建模思路清晰，容易上手</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做出的效果也非常的棒</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对曲线、曲面的处理完全是工业级别的</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除了自身的软件之外，还开发过一些针对建筑领域的功能和外挂插件</a:t>
            </a:r>
            <a:endParaRPr lang="en-US" altLang="zh-CN" sz="1200" dirty="0">
              <a:solidFill>
                <a:srgbClr val="445469"/>
              </a:solidFill>
              <a:sym typeface="Arial" panose="020B0604020202020204" pitchFamily="34" charset="0"/>
            </a:endParaRPr>
          </a:p>
        </p:txBody>
      </p:sp>
      <p:sp>
        <p:nvSpPr>
          <p:cNvPr id="41999" name="稻壳儿小白白(http://dwz.cn/Wu2UP)"/>
          <p:cNvSpPr txBox="1">
            <a:spLocks noChangeArrowheads="1"/>
          </p:cNvSpPr>
          <p:nvPr/>
        </p:nvSpPr>
        <p:spPr bwMode="auto">
          <a:xfrm>
            <a:off x="8728439" y="37236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Revit</a:t>
            </a:r>
          </a:p>
        </p:txBody>
      </p:sp>
      <p:sp>
        <p:nvSpPr>
          <p:cNvPr id="42000" name="稻壳儿小白白(http://dwz.cn/Wu2UP)"/>
          <p:cNvSpPr txBox="1">
            <a:spLocks noChangeArrowheads="1"/>
          </p:cNvSpPr>
          <p:nvPr/>
        </p:nvSpPr>
        <p:spPr bwMode="auto">
          <a:xfrm>
            <a:off x="8722089" y="4039553"/>
            <a:ext cx="2349500"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依托于</a:t>
            </a:r>
            <a:r>
              <a:rPr lang="en-US" altLang="zh-CN" sz="1200" dirty="0">
                <a:solidFill>
                  <a:srgbClr val="445469"/>
                </a:solidFill>
                <a:sym typeface="Arial" panose="020B0604020202020204" pitchFamily="34" charset="0"/>
              </a:rPr>
              <a:t>BIM</a:t>
            </a:r>
            <a:r>
              <a:rPr lang="zh-CN" altLang="en-US" sz="1200" dirty="0">
                <a:solidFill>
                  <a:srgbClr val="445469"/>
                </a:solidFill>
                <a:sym typeface="Arial" panose="020B0604020202020204" pitchFamily="34" charset="0"/>
              </a:rPr>
              <a:t>系统，可以协调整个施工过程</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需要在</a:t>
            </a:r>
            <a:r>
              <a:rPr lang="en-US" altLang="zh-CN" sz="1200" dirty="0">
                <a:solidFill>
                  <a:srgbClr val="445469"/>
                </a:solidFill>
                <a:sym typeface="Arial" panose="020B0604020202020204" pitchFamily="34" charset="0"/>
              </a:rPr>
              <a:t>Maya</a:t>
            </a:r>
            <a:r>
              <a:rPr lang="zh-CN" altLang="en-US" sz="1200" dirty="0">
                <a:solidFill>
                  <a:srgbClr val="445469"/>
                </a:solidFill>
                <a:sym typeface="Arial" panose="020B0604020202020204" pitchFamily="34" charset="0"/>
              </a:rPr>
              <a:t>、</a:t>
            </a:r>
            <a:r>
              <a:rPr lang="en-US" altLang="zh-CN" sz="1200" dirty="0">
                <a:solidFill>
                  <a:srgbClr val="445469"/>
                </a:solidFill>
                <a:sym typeface="Arial" panose="020B0604020202020204" pitchFamily="34" charset="0"/>
              </a:rPr>
              <a:t>Rhino</a:t>
            </a:r>
            <a:r>
              <a:rPr lang="zh-CN" altLang="en-US" sz="1200" dirty="0">
                <a:solidFill>
                  <a:srgbClr val="445469"/>
                </a:solidFill>
                <a:sym typeface="Arial" panose="020B0604020202020204" pitchFamily="34" charset="0"/>
              </a:rPr>
              <a:t>帮它导入一些体量之后，才能大批量地出施工图</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出图速度快</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数据的管理和处理能力非常强大</a:t>
            </a:r>
            <a:endParaRPr lang="en-US" altLang="zh-CN" sz="1200" dirty="0">
              <a:solidFill>
                <a:srgbClr val="445469"/>
              </a:solidFill>
              <a:sym typeface="Arial" panose="020B0604020202020204" pitchFamily="34" charset="0"/>
            </a:endParaRPr>
          </a:p>
        </p:txBody>
      </p:sp>
      <p:sp>
        <p:nvSpPr>
          <p:cNvPr id="42001" name="稻壳儿小白白(http://dwz.cn/Wu2UP)"/>
          <p:cNvSpPr>
            <a:spLocks noChangeShapeType="1"/>
          </p:cNvSpPr>
          <p:nvPr/>
        </p:nvSpPr>
        <p:spPr bwMode="auto">
          <a:xfrm flipH="1">
            <a:off x="6556739" y="1723390"/>
            <a:ext cx="104933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2002" name="稻壳儿小白白(http://dwz.cn/Wu2UP)"/>
          <p:cNvSpPr>
            <a:spLocks noChangeShapeType="1"/>
          </p:cNvSpPr>
          <p:nvPr/>
        </p:nvSpPr>
        <p:spPr bwMode="auto">
          <a:xfrm flipH="1">
            <a:off x="7501301" y="4042728"/>
            <a:ext cx="1033463"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42003" name="组合 45"/>
          <p:cNvGrpSpPr/>
          <p:nvPr/>
        </p:nvGrpSpPr>
        <p:grpSpPr bwMode="auto">
          <a:xfrm>
            <a:off x="244475" y="111125"/>
            <a:ext cx="4008438" cy="611188"/>
            <a:chOff x="0" y="0"/>
            <a:chExt cx="4008674" cy="611426"/>
          </a:xfrm>
        </p:grpSpPr>
        <p:grpSp>
          <p:nvGrpSpPr>
            <p:cNvPr id="42004" name="组合 46"/>
            <p:cNvGrpSpPr/>
            <p:nvPr/>
          </p:nvGrpSpPr>
          <p:grpSpPr bwMode="auto">
            <a:xfrm>
              <a:off x="0" y="0"/>
              <a:ext cx="611426" cy="611426"/>
              <a:chOff x="0" y="0"/>
              <a:chExt cx="3020798" cy="3020798"/>
            </a:xfrm>
          </p:grpSpPr>
          <p:pic>
            <p:nvPicPr>
              <p:cNvPr id="42005"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42007" name="文本框 4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42008" name="文本框 4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虚拟空间建模</a:t>
              </a:r>
            </a:p>
          </p:txBody>
        </p:sp>
      </p:grpSp>
      <p:sp>
        <p:nvSpPr>
          <p:cNvPr id="25" name="文本框 59"/>
          <p:cNvSpPr txBox="1">
            <a:spLocks noChangeArrowheads="1"/>
          </p:cNvSpPr>
          <p:nvPr/>
        </p:nvSpPr>
        <p:spPr bwMode="auto">
          <a:xfrm>
            <a:off x="200988" y="200395"/>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2.4</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稻壳儿小白白(http://dwz.cn/Wu2UP)"/>
          <p:cNvSpPr txBox="1">
            <a:spLocks noChangeArrowheads="1"/>
          </p:cNvSpPr>
          <p:nvPr/>
        </p:nvSpPr>
        <p:spPr bwMode="auto">
          <a:xfrm>
            <a:off x="2737485" y="2634298"/>
            <a:ext cx="21526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04" name="稻壳儿小白白(http://dwz.cn/Wu2UP)"/>
          <p:cNvSpPr txBox="1">
            <a:spLocks noChangeArrowheads="1"/>
          </p:cNvSpPr>
          <p:nvPr/>
        </p:nvSpPr>
        <p:spPr bwMode="auto">
          <a:xfrm>
            <a:off x="2734310" y="2137410"/>
            <a:ext cx="21558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0" name="稻壳儿小白白(http://dwz.cn/Wu2UP)"/>
          <p:cNvSpPr txBox="1">
            <a:spLocks noChangeArrowheads="1"/>
          </p:cNvSpPr>
          <p:nvPr/>
        </p:nvSpPr>
        <p:spPr bwMode="auto">
          <a:xfrm>
            <a:off x="7512685" y="2634298"/>
            <a:ext cx="21526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11" name="稻壳儿小白白(http://dwz.cn/Wu2UP)"/>
          <p:cNvSpPr txBox="1">
            <a:spLocks noChangeArrowheads="1"/>
          </p:cNvSpPr>
          <p:nvPr/>
        </p:nvSpPr>
        <p:spPr bwMode="auto">
          <a:xfrm>
            <a:off x="7511098" y="2137410"/>
            <a:ext cx="21542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2" name="稻壳儿小白白(http://dwz.cn/Wu2UP)"/>
          <p:cNvSpPr txBox="1">
            <a:spLocks noChangeArrowheads="1"/>
          </p:cNvSpPr>
          <p:nvPr/>
        </p:nvSpPr>
        <p:spPr bwMode="auto">
          <a:xfrm>
            <a:off x="208598" y="4810760"/>
            <a:ext cx="21526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13" name="稻壳儿小白白(http://dwz.cn/Wu2UP)"/>
          <p:cNvSpPr txBox="1">
            <a:spLocks noChangeArrowheads="1"/>
          </p:cNvSpPr>
          <p:nvPr/>
        </p:nvSpPr>
        <p:spPr bwMode="auto">
          <a:xfrm>
            <a:off x="207010" y="4312285"/>
            <a:ext cx="21542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4" name="稻壳儿小白白(http://dwz.cn/Wu2UP)"/>
          <p:cNvSpPr txBox="1">
            <a:spLocks noChangeArrowheads="1"/>
          </p:cNvSpPr>
          <p:nvPr/>
        </p:nvSpPr>
        <p:spPr bwMode="auto">
          <a:xfrm>
            <a:off x="5090160" y="4810760"/>
            <a:ext cx="21526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15" name="稻壳儿小白白(http://dwz.cn/Wu2UP)"/>
          <p:cNvSpPr txBox="1">
            <a:spLocks noChangeArrowheads="1"/>
          </p:cNvSpPr>
          <p:nvPr/>
        </p:nvSpPr>
        <p:spPr bwMode="auto">
          <a:xfrm>
            <a:off x="5088573" y="4312285"/>
            <a:ext cx="215423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chemeClr val="bg1"/>
                </a:solidFill>
                <a:cs typeface="Open Sans" panose="020B0606030504020204" pitchFamily="34" charset="0"/>
                <a:sym typeface="Arial" panose="020B0604020202020204" pitchFamily="34" charset="0"/>
              </a:rPr>
              <a:t>添加项目</a:t>
            </a:r>
            <a:endParaRPr lang="en-US" altLang="zh-CN" sz="2800" b="1" dirty="0">
              <a:solidFill>
                <a:schemeClr val="bg1"/>
              </a:solidFill>
              <a:cs typeface="Open Sans" panose="020B0606030504020204" pitchFamily="34" charset="0"/>
              <a:sym typeface="Arial" panose="020B0604020202020204" pitchFamily="34" charset="0"/>
            </a:endParaRPr>
          </a:p>
        </p:txBody>
      </p:sp>
      <p:sp>
        <p:nvSpPr>
          <p:cNvPr id="29717" name="稻壳儿小白白(http://dwz.cn/Wu2UP)"/>
          <p:cNvSpPr txBox="1">
            <a:spLocks noChangeArrowheads="1"/>
          </p:cNvSpPr>
          <p:nvPr/>
        </p:nvSpPr>
        <p:spPr bwMode="auto">
          <a:xfrm>
            <a:off x="9955848" y="4312285"/>
            <a:ext cx="21558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9" name="稻壳儿小白白(http://dwz.cn/Wu2UP)"/>
          <p:cNvSpPr>
            <a:spLocks noChangeArrowheads="1"/>
          </p:cNvSpPr>
          <p:nvPr/>
        </p:nvSpPr>
        <p:spPr bwMode="auto">
          <a:xfrm>
            <a:off x="4927363" y="1424600"/>
            <a:ext cx="2500627" cy="2321329"/>
          </a:xfrm>
          <a:prstGeom prst="rect">
            <a:avLst/>
          </a:prstGeom>
          <a:solidFill>
            <a:srgbClr val="333F4F">
              <a:alpha val="81961"/>
            </a:srgb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FFFFFF"/>
                </a:solidFill>
                <a:sym typeface="Arial" panose="020B0604020202020204" pitchFamily="34" charset="0"/>
              </a:rPr>
              <a:t>  </a:t>
            </a:r>
            <a:r>
              <a:rPr lang="zh-CN" altLang="en-US" b="1" dirty="0">
                <a:solidFill>
                  <a:srgbClr val="FFFFFF"/>
                </a:solidFill>
                <a:sym typeface="Arial" panose="020B0604020202020204" pitchFamily="34" charset="0"/>
              </a:rPr>
              <a:t>◁</a:t>
            </a:r>
            <a:r>
              <a:rPr lang="zh-CN" altLang="en-US" dirty="0">
                <a:solidFill>
                  <a:srgbClr val="FFFFFF"/>
                </a:solidFill>
                <a:sym typeface="Arial" panose="020B0604020202020204" pitchFamily="34" charset="0"/>
              </a:rPr>
              <a:t> 论文模型</a:t>
            </a:r>
            <a:endParaRPr lang="en-US" altLang="zh-CN" dirty="0">
              <a:solidFill>
                <a:srgbClr val="FFFFFF"/>
              </a:solidFill>
              <a:sym typeface="Arial" panose="020B0604020202020204" pitchFamily="34" charset="0"/>
            </a:endParaRPr>
          </a:p>
          <a:p>
            <a:pPr eaLnBrk="1" hangingPunct="1"/>
            <a:endParaRPr lang="en-US" altLang="zh-CN" dirty="0">
              <a:solidFill>
                <a:srgbClr val="FFFFFF"/>
              </a:solidFill>
              <a:sym typeface="Arial" panose="020B0604020202020204" pitchFamily="34" charset="0"/>
            </a:endParaRPr>
          </a:p>
          <a:p>
            <a:pPr algn="ctr" eaLnBrk="1" hangingPunct="1"/>
            <a:endParaRPr lang="en-US" altLang="zh-CN" dirty="0">
              <a:solidFill>
                <a:srgbClr val="FFFFFF"/>
              </a:solidFill>
              <a:sym typeface="Arial" panose="020B0604020202020204" pitchFamily="34" charset="0"/>
            </a:endParaRPr>
          </a:p>
          <a:p>
            <a:pPr algn="ctr" eaLnBrk="1" hangingPunct="1"/>
            <a:endParaRPr lang="en-US" altLang="zh-CN" dirty="0">
              <a:solidFill>
                <a:srgbClr val="FFFFFF"/>
              </a:solidFill>
              <a:sym typeface="Arial" panose="020B0604020202020204" pitchFamily="34" charset="0"/>
            </a:endParaRPr>
          </a:p>
          <a:p>
            <a:pPr algn="ctr" eaLnBrk="1" hangingPunct="1"/>
            <a:r>
              <a:rPr lang="zh-CN" altLang="en-US" dirty="0">
                <a:solidFill>
                  <a:srgbClr val="FFFFFF"/>
                </a:solidFill>
                <a:sym typeface="Arial" panose="020B0604020202020204" pitchFamily="34" charset="0"/>
              </a:rPr>
              <a:t>               小组实现 </a:t>
            </a:r>
            <a:r>
              <a:rPr lang="zh-CN" altLang="en-US" b="1" dirty="0">
                <a:solidFill>
                  <a:srgbClr val="FFFFFF"/>
                </a:solidFill>
                <a:sym typeface="Arial" panose="020B0604020202020204" pitchFamily="34" charset="0"/>
              </a:rPr>
              <a:t>▷</a:t>
            </a:r>
            <a:r>
              <a:rPr lang="zh-CN" altLang="en-US" dirty="0">
                <a:solidFill>
                  <a:srgbClr val="FFFFFF"/>
                </a:solidFill>
                <a:sym typeface="Arial" panose="020B0604020202020204" pitchFamily="34" charset="0"/>
              </a:rPr>
              <a:t> </a:t>
            </a:r>
          </a:p>
        </p:txBody>
      </p:sp>
      <p:grpSp>
        <p:nvGrpSpPr>
          <p:cNvPr id="29723" name="组合 34"/>
          <p:cNvGrpSpPr/>
          <p:nvPr/>
        </p:nvGrpSpPr>
        <p:grpSpPr bwMode="auto">
          <a:xfrm>
            <a:off x="244475" y="111125"/>
            <a:ext cx="4008438" cy="611188"/>
            <a:chOff x="0" y="0"/>
            <a:chExt cx="4008674" cy="611426"/>
          </a:xfrm>
        </p:grpSpPr>
        <p:grpSp>
          <p:nvGrpSpPr>
            <p:cNvPr id="29724" name="组合 46"/>
            <p:cNvGrpSpPr/>
            <p:nvPr/>
          </p:nvGrpSpPr>
          <p:grpSpPr bwMode="auto">
            <a:xfrm>
              <a:off x="0" y="0"/>
              <a:ext cx="611426" cy="611426"/>
              <a:chOff x="0" y="0"/>
              <a:chExt cx="3020798" cy="3020798"/>
            </a:xfrm>
          </p:grpSpPr>
          <p:pic>
            <p:nvPicPr>
              <p:cNvPr id="29725"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9727" name="文本框 4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9728" name="文本框 4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虚拟空间建模</a:t>
              </a:r>
            </a:p>
          </p:txBody>
        </p:sp>
      </p:grpSp>
      <p:pic>
        <p:nvPicPr>
          <p:cNvPr id="34" name="图片 33"/>
          <p:cNvPicPr/>
          <p:nvPr/>
        </p:nvPicPr>
        <p:blipFill rotWithShape="1">
          <a:blip r:embed="rId3" cstate="print">
            <a:extLst>
              <a:ext uri="{28A0092B-C50C-407E-A947-70E740481C1C}">
                <a14:useLocalDpi xmlns:a14="http://schemas.microsoft.com/office/drawing/2010/main" val="0"/>
              </a:ext>
            </a:extLst>
          </a:blip>
          <a:srcRect l="9127" t="-461" r="27141" b="1368"/>
          <a:stretch>
            <a:fillRect/>
          </a:stretch>
        </p:blipFill>
        <p:spPr bwMode="auto">
          <a:xfrm>
            <a:off x="122473" y="3746836"/>
            <a:ext cx="2407848" cy="2330159"/>
          </a:xfrm>
          <a:prstGeom prst="rect">
            <a:avLst/>
          </a:prstGeom>
          <a:noFill/>
          <a:ln>
            <a:noFill/>
          </a:ln>
        </p:spPr>
      </p:pic>
      <p:pic>
        <p:nvPicPr>
          <p:cNvPr id="35" name="图片 34"/>
          <p:cNvPicPr/>
          <p:nvPr/>
        </p:nvPicPr>
        <p:blipFill rotWithShape="1">
          <a:blip r:embed="rId4" cstate="print">
            <a:extLst>
              <a:ext uri="{28A0092B-C50C-407E-A947-70E740481C1C}">
                <a14:useLocalDpi xmlns:a14="http://schemas.microsoft.com/office/drawing/2010/main" val="0"/>
              </a:ext>
            </a:extLst>
          </a:blip>
          <a:srcRect l="40646" r="2641" b="16764"/>
          <a:stretch>
            <a:fillRect/>
          </a:stretch>
        </p:blipFill>
        <p:spPr bwMode="auto">
          <a:xfrm>
            <a:off x="4941493" y="3728515"/>
            <a:ext cx="2490230" cy="2348481"/>
          </a:xfrm>
          <a:prstGeom prst="rect">
            <a:avLst/>
          </a:prstGeom>
          <a:noFill/>
          <a:ln>
            <a:noFill/>
          </a:ln>
        </p:spPr>
      </p:pic>
      <p:pic>
        <p:nvPicPr>
          <p:cNvPr id="36" name="图片 35"/>
          <p:cNvPicPr/>
          <p:nvPr/>
        </p:nvPicPr>
        <p:blipFill rotWithShape="1">
          <a:blip r:embed="rId5" cstate="print">
            <a:extLst>
              <a:ext uri="{28A0092B-C50C-407E-A947-70E740481C1C}">
                <a14:useLocalDpi xmlns:a14="http://schemas.microsoft.com/office/drawing/2010/main" val="0"/>
              </a:ext>
            </a:extLst>
          </a:blip>
          <a:srcRect l="27368" t="-900" r="17258" b="363"/>
          <a:stretch>
            <a:fillRect/>
          </a:stretch>
        </p:blipFill>
        <p:spPr bwMode="auto">
          <a:xfrm>
            <a:off x="2530320" y="3743928"/>
            <a:ext cx="2420377" cy="2333067"/>
          </a:xfrm>
          <a:prstGeom prst="rect">
            <a:avLst/>
          </a:prstGeom>
          <a:noFill/>
          <a:ln>
            <a:noFill/>
          </a:ln>
        </p:spPr>
      </p:pic>
      <p:pic>
        <p:nvPicPr>
          <p:cNvPr id="37" name="图片 36"/>
          <p:cNvPicPr/>
          <p:nvPr/>
        </p:nvPicPr>
        <p:blipFill rotWithShape="1">
          <a:blip r:embed="rId6" cstate="print">
            <a:extLst>
              <a:ext uri="{28A0092B-C50C-407E-A947-70E740481C1C}">
                <a14:useLocalDpi xmlns:a14="http://schemas.microsoft.com/office/drawing/2010/main" val="0"/>
              </a:ext>
            </a:extLst>
          </a:blip>
          <a:srcRect l="20382" t="-421" r="21867" b="-883"/>
          <a:stretch>
            <a:fillRect/>
          </a:stretch>
        </p:blipFill>
        <p:spPr bwMode="auto">
          <a:xfrm>
            <a:off x="7420134" y="3728516"/>
            <a:ext cx="2342356" cy="2381432"/>
          </a:xfrm>
          <a:prstGeom prst="rect">
            <a:avLst/>
          </a:prstGeom>
          <a:noFill/>
          <a:ln>
            <a:noFill/>
          </a:ln>
        </p:spPr>
      </p:pic>
      <p:pic>
        <p:nvPicPr>
          <p:cNvPr id="38" name="图片 37"/>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1723" y="1407186"/>
            <a:ext cx="4679950" cy="2342235"/>
          </a:xfrm>
          <a:prstGeom prst="rect">
            <a:avLst/>
          </a:prstGeom>
          <a:noFill/>
          <a:ln>
            <a:noFill/>
          </a:ln>
        </p:spPr>
      </p:pic>
      <p:pic>
        <p:nvPicPr>
          <p:cNvPr id="39" name="图片 38"/>
          <p:cNvPicPr/>
          <p:nvPr/>
        </p:nvPicPr>
        <p:blipFill rotWithShape="1">
          <a:blip r:embed="rId8" cstate="print">
            <a:extLst>
              <a:ext uri="{28A0092B-C50C-407E-A947-70E740481C1C}">
                <a14:useLocalDpi xmlns:a14="http://schemas.microsoft.com/office/drawing/2010/main" val="0"/>
              </a:ext>
            </a:extLst>
          </a:blip>
          <a:srcRect r="43062"/>
          <a:stretch>
            <a:fillRect/>
          </a:stretch>
        </p:blipFill>
        <p:spPr bwMode="auto">
          <a:xfrm>
            <a:off x="9762490" y="3741242"/>
            <a:ext cx="2349183" cy="2343944"/>
          </a:xfrm>
          <a:prstGeom prst="rect">
            <a:avLst/>
          </a:prstGeom>
          <a:noFill/>
          <a:ln>
            <a:noFill/>
          </a:ln>
        </p:spPr>
      </p:pic>
      <p:pic>
        <p:nvPicPr>
          <p:cNvPr id="40" name="图片 39"/>
          <p:cNvPicPr/>
          <p:nvPr/>
        </p:nvPicPr>
        <p:blipFill>
          <a:blip r:embed="rId9"/>
          <a:stretch>
            <a:fillRect/>
          </a:stretch>
        </p:blipFill>
        <p:spPr>
          <a:xfrm>
            <a:off x="109536" y="1422599"/>
            <a:ext cx="4828224" cy="2326822"/>
          </a:xfrm>
          <a:prstGeom prst="rect">
            <a:avLst/>
          </a:prstGeom>
        </p:spPr>
      </p:pic>
      <p:sp>
        <p:nvSpPr>
          <p:cNvPr id="41" name="文本框 59"/>
          <p:cNvSpPr txBox="1">
            <a:spLocks noChangeArrowheads="1"/>
          </p:cNvSpPr>
          <p:nvPr/>
        </p:nvSpPr>
        <p:spPr bwMode="auto">
          <a:xfrm>
            <a:off x="200988" y="212424"/>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2.4</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稻壳儿小白白(http://dwz.cn/Wu2UP)"/>
          <p:cNvSpPr>
            <a:spLocks noChangeArrowheads="1"/>
          </p:cNvSpPr>
          <p:nvPr/>
        </p:nvSpPr>
        <p:spPr bwMode="auto">
          <a:xfrm>
            <a:off x="5699125" y="4451350"/>
            <a:ext cx="774700" cy="390525"/>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39" name="稻壳儿小白白(http://dwz.cn/Wu2UP)"/>
          <p:cNvSpPr>
            <a:spLocks noChangeArrowheads="1"/>
          </p:cNvSpPr>
          <p:nvPr/>
        </p:nvSpPr>
        <p:spPr bwMode="auto">
          <a:xfrm>
            <a:off x="4468813" y="3832225"/>
            <a:ext cx="3246437" cy="1631950"/>
          </a:xfrm>
          <a:prstGeom prst="ellipse">
            <a:avLst/>
          </a:prstGeom>
          <a:noFill/>
          <a:ln w="12700" cmpd="sng">
            <a:solidFill>
              <a:srgbClr val="63CFF6"/>
            </a:solidFill>
            <a:prstDash val="lgDash"/>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0" name="稻壳儿小白白(http://dwz.cn/Wu2UP)"/>
          <p:cNvSpPr>
            <a:spLocks noChangeArrowheads="1"/>
          </p:cNvSpPr>
          <p:nvPr/>
        </p:nvSpPr>
        <p:spPr bwMode="auto">
          <a:xfrm>
            <a:off x="4406900" y="4611688"/>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1" name="稻壳儿小白白(http://dwz.cn/Wu2UP)"/>
          <p:cNvSpPr>
            <a:spLocks noChangeArrowheads="1"/>
          </p:cNvSpPr>
          <p:nvPr/>
        </p:nvSpPr>
        <p:spPr bwMode="auto">
          <a:xfrm>
            <a:off x="7654925" y="4611688"/>
            <a:ext cx="134938"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2" name="稻壳儿小白白(http://dwz.cn/Wu2UP)"/>
          <p:cNvSpPr>
            <a:spLocks noChangeArrowheads="1"/>
          </p:cNvSpPr>
          <p:nvPr/>
        </p:nvSpPr>
        <p:spPr bwMode="auto">
          <a:xfrm>
            <a:off x="6837363" y="3903663"/>
            <a:ext cx="134937"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3" name="稻壳儿小白白(http://dwz.cn/Wu2UP)"/>
          <p:cNvSpPr>
            <a:spLocks noChangeArrowheads="1"/>
          </p:cNvSpPr>
          <p:nvPr/>
        </p:nvSpPr>
        <p:spPr bwMode="auto">
          <a:xfrm>
            <a:off x="5226050" y="3903663"/>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4" name="稻壳儿小白白(http://dwz.cn/Wu2UP)"/>
          <p:cNvSpPr>
            <a:spLocks noChangeArrowheads="1"/>
          </p:cNvSpPr>
          <p:nvPr/>
        </p:nvSpPr>
        <p:spPr bwMode="auto">
          <a:xfrm>
            <a:off x="6837363" y="5321300"/>
            <a:ext cx="134937"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5" name="稻壳儿小白白(http://dwz.cn/Wu2UP)"/>
          <p:cNvSpPr>
            <a:spLocks noChangeArrowheads="1"/>
          </p:cNvSpPr>
          <p:nvPr/>
        </p:nvSpPr>
        <p:spPr bwMode="auto">
          <a:xfrm>
            <a:off x="5226050" y="5321300"/>
            <a:ext cx="136525"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6" name="稻壳儿小白白(http://dwz.cn/Wu2UP)"/>
          <p:cNvSpPr>
            <a:spLocks noChangeArrowheads="1"/>
          </p:cNvSpPr>
          <p:nvPr/>
        </p:nvSpPr>
        <p:spPr bwMode="auto">
          <a:xfrm flipH="1">
            <a:off x="3244216" y="3233738"/>
            <a:ext cx="549275" cy="5476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39947" name="稻壳儿小白白(http://dwz.cn/Wu2UP)"/>
          <p:cNvSpPr>
            <a:spLocks noEditPoints="1"/>
          </p:cNvSpPr>
          <p:nvPr/>
        </p:nvSpPr>
        <p:spPr bwMode="auto">
          <a:xfrm>
            <a:off x="3334703" y="3359151"/>
            <a:ext cx="377825" cy="29686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0" name="稻壳儿小白白(http://dwz.cn/Wu2UP)"/>
          <p:cNvSpPr>
            <a:spLocks noChangeArrowheads="1"/>
          </p:cNvSpPr>
          <p:nvPr/>
        </p:nvSpPr>
        <p:spPr bwMode="auto">
          <a:xfrm>
            <a:off x="8413750" y="3249436"/>
            <a:ext cx="549275" cy="5476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39951" name="稻壳儿小白白(http://dwz.cn/Wu2UP)"/>
          <p:cNvSpPr/>
          <p:nvPr/>
        </p:nvSpPr>
        <p:spPr bwMode="auto">
          <a:xfrm>
            <a:off x="8556625" y="3433586"/>
            <a:ext cx="254000" cy="228600"/>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2" name="稻壳儿小白白(http://dwz.cn/Wu2UP)"/>
          <p:cNvSpPr/>
          <p:nvPr/>
        </p:nvSpPr>
        <p:spPr bwMode="auto">
          <a:xfrm>
            <a:off x="8489950" y="3336748"/>
            <a:ext cx="387350" cy="193675"/>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9955"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113" y="2114550"/>
            <a:ext cx="781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50" y="2230438"/>
            <a:ext cx="7445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稻壳儿小白白(http://dwz.cn/Wu2UP)"/>
          <p:cNvSpPr/>
          <p:nvPr/>
        </p:nvSpPr>
        <p:spPr bwMode="auto">
          <a:xfrm>
            <a:off x="5122863" y="4935538"/>
            <a:ext cx="414337" cy="414337"/>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3" name="稻壳儿小白白(http://dwz.cn/Wu2UP)"/>
          <p:cNvSpPr txBox="1">
            <a:spLocks noChangeArrowheads="1"/>
          </p:cNvSpPr>
          <p:nvPr/>
        </p:nvSpPr>
        <p:spPr bwMode="auto">
          <a:xfrm>
            <a:off x="1064578" y="3237727"/>
            <a:ext cx="20208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r>
              <a:rPr lang="zh-CN" altLang="en-US" sz="1200" dirty="0"/>
              <a:t>共有</a:t>
            </a:r>
            <a:r>
              <a:rPr lang="en-US" altLang="zh-CN" sz="1200" dirty="0"/>
              <a:t>40</a:t>
            </a:r>
            <a:r>
              <a:rPr lang="zh-CN" altLang="en-US" sz="1200" dirty="0"/>
              <a:t>名受试者</a:t>
            </a:r>
            <a:r>
              <a:rPr lang="en-US" altLang="zh-CN" sz="1200" dirty="0"/>
              <a:t>(</a:t>
            </a:r>
            <a:r>
              <a:rPr lang="zh-CN" altLang="en-US" sz="1200" dirty="0"/>
              <a:t>男性</a:t>
            </a:r>
            <a:r>
              <a:rPr lang="en-US" altLang="zh-CN" sz="1200" dirty="0"/>
              <a:t>28</a:t>
            </a:r>
            <a:r>
              <a:rPr lang="zh-CN" altLang="en-US" sz="1200" dirty="0"/>
              <a:t>名，女性</a:t>
            </a:r>
            <a:r>
              <a:rPr lang="en-US" altLang="zh-CN" sz="1200" dirty="0"/>
              <a:t>12</a:t>
            </a:r>
            <a:r>
              <a:rPr lang="zh-CN" altLang="en-US" sz="1200" dirty="0"/>
              <a:t>名</a:t>
            </a:r>
            <a:r>
              <a:rPr lang="en-US" altLang="zh-CN" sz="1200" dirty="0"/>
              <a:t>)</a:t>
            </a:r>
            <a:r>
              <a:rPr lang="zh-CN" altLang="en-US" sz="1200" dirty="0"/>
              <a:t>参与了评估，所有受试者听力正常</a:t>
            </a:r>
            <a:endParaRPr lang="en-US" altLang="zh-CN" sz="1200" dirty="0"/>
          </a:p>
        </p:txBody>
      </p:sp>
      <p:sp>
        <p:nvSpPr>
          <p:cNvPr id="39971" name="稻壳儿小白白(http://dwz.cn/Wu2UP)"/>
          <p:cNvSpPr txBox="1">
            <a:spLocks noChangeArrowheads="1"/>
          </p:cNvSpPr>
          <p:nvPr/>
        </p:nvSpPr>
        <p:spPr bwMode="auto">
          <a:xfrm>
            <a:off x="9130506" y="3235783"/>
            <a:ext cx="20208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受试者分别在四种不同的测试环境下（没有</a:t>
            </a:r>
            <a:r>
              <a:rPr lang="en-US" altLang="zh-CN" sz="1200" dirty="0"/>
              <a:t>HRTF</a:t>
            </a:r>
            <a:r>
              <a:rPr lang="zh-CN" altLang="en-US" sz="1200" dirty="0"/>
              <a:t>或</a:t>
            </a:r>
            <a:r>
              <a:rPr lang="en-US" altLang="zh-CN" sz="1200" dirty="0"/>
              <a:t>HMD</a:t>
            </a:r>
            <a:r>
              <a:rPr lang="zh-CN" altLang="en-US" sz="1200" dirty="0"/>
              <a:t>、只有</a:t>
            </a:r>
            <a:r>
              <a:rPr lang="en-US" altLang="zh-CN" sz="1200" dirty="0"/>
              <a:t>HRTF</a:t>
            </a:r>
            <a:r>
              <a:rPr lang="zh-CN" altLang="en-US" sz="1200" dirty="0"/>
              <a:t>、只有</a:t>
            </a:r>
            <a:r>
              <a:rPr lang="en-US" altLang="zh-CN" sz="1200" dirty="0"/>
              <a:t>HMD</a:t>
            </a:r>
            <a:r>
              <a:rPr lang="zh-CN" altLang="en-US" sz="1200" dirty="0"/>
              <a:t>、同时有</a:t>
            </a:r>
            <a:r>
              <a:rPr lang="en-US" altLang="zh-CN" sz="1200" dirty="0"/>
              <a:t>HRTF</a:t>
            </a:r>
            <a:r>
              <a:rPr lang="zh-CN" altLang="en-US" sz="1200" dirty="0"/>
              <a:t>和</a:t>
            </a:r>
            <a:r>
              <a:rPr lang="en-US" altLang="zh-CN" sz="1200" dirty="0"/>
              <a:t>HMD</a:t>
            </a:r>
            <a:r>
              <a:rPr lang="zh-CN" altLang="en-US" sz="1200" dirty="0"/>
              <a:t>的），对</a:t>
            </a:r>
            <a:r>
              <a:rPr lang="en-US" altLang="zh-CN" sz="1200" dirty="0" err="1"/>
              <a:t>LAeq</a:t>
            </a:r>
            <a:r>
              <a:rPr lang="zh-CN" altLang="en-US" sz="1200" dirty="0"/>
              <a:t>为</a:t>
            </a:r>
            <a:r>
              <a:rPr lang="en-US" altLang="zh-CN" sz="1200" dirty="0"/>
              <a:t>40-65 dB</a:t>
            </a:r>
            <a:r>
              <a:rPr lang="zh-CN" altLang="en-US" sz="1200" dirty="0"/>
              <a:t>的道路交通噪声水平的</a:t>
            </a:r>
            <a:r>
              <a:rPr lang="zh-CN" altLang="en-US" sz="1200" b="1" dirty="0"/>
              <a:t>响度</a:t>
            </a:r>
            <a:r>
              <a:rPr lang="zh-CN" altLang="en-US" sz="1200" dirty="0"/>
              <a:t>、是否感到</a:t>
            </a:r>
            <a:r>
              <a:rPr lang="zh-CN" altLang="en-US" sz="1200" b="1" dirty="0"/>
              <a:t>厌烦</a:t>
            </a:r>
            <a:r>
              <a:rPr lang="zh-CN" altLang="en-US" sz="1200" dirty="0"/>
              <a:t>、是否受到</a:t>
            </a:r>
            <a:r>
              <a:rPr lang="zh-CN" altLang="en-US" sz="1200" b="1" dirty="0"/>
              <a:t>干扰</a:t>
            </a:r>
            <a:r>
              <a:rPr lang="zh-CN" altLang="en-US" sz="1200" dirty="0"/>
              <a:t>和</a:t>
            </a:r>
            <a:r>
              <a:rPr lang="zh-CN" altLang="en-US" sz="1200" b="1" dirty="0"/>
              <a:t>能否接受</a:t>
            </a:r>
            <a:r>
              <a:rPr lang="zh-CN" altLang="en-US" sz="1200" dirty="0"/>
              <a:t>进行主观评价</a:t>
            </a:r>
            <a:endParaRPr lang="en-US" altLang="zh-CN" sz="1200" dirty="0"/>
          </a:p>
        </p:txBody>
      </p:sp>
      <p:grpSp>
        <p:nvGrpSpPr>
          <p:cNvPr id="39974" name="组合 51"/>
          <p:cNvGrpSpPr/>
          <p:nvPr/>
        </p:nvGrpSpPr>
        <p:grpSpPr bwMode="auto">
          <a:xfrm>
            <a:off x="244475" y="111125"/>
            <a:ext cx="4162424" cy="611188"/>
            <a:chOff x="0" y="0"/>
            <a:chExt cx="4162669" cy="611426"/>
          </a:xfrm>
        </p:grpSpPr>
        <p:grpSp>
          <p:nvGrpSpPr>
            <p:cNvPr id="39975" name="组合 52"/>
            <p:cNvGrpSpPr/>
            <p:nvPr/>
          </p:nvGrpSpPr>
          <p:grpSpPr bwMode="auto">
            <a:xfrm>
              <a:off x="0" y="0"/>
              <a:ext cx="611426" cy="611426"/>
              <a:chOff x="0" y="0"/>
              <a:chExt cx="3020798" cy="3020798"/>
            </a:xfrm>
          </p:grpSpPr>
          <p:pic>
            <p:nvPicPr>
              <p:cNvPr id="39976"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9978" name="文本框 53"/>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9979" name="文本框 54"/>
            <p:cNvSpPr txBox="1">
              <a:spLocks noChangeArrowheads="1"/>
            </p:cNvSpPr>
            <p:nvPr/>
          </p:nvSpPr>
          <p:spPr bwMode="auto">
            <a:xfrm>
              <a:off x="679913" y="26637"/>
              <a:ext cx="348275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t>邀请受试者进行实验</a:t>
              </a:r>
              <a:endParaRPr lang="zh-CN" altLang="en-US" sz="2800" b="1" dirty="0">
                <a:solidFill>
                  <a:srgbClr val="4B5E75"/>
                </a:solidFill>
                <a:sym typeface="Arial" panose="020B0604020202020204" pitchFamily="34" charset="0"/>
              </a:endParaRPr>
            </a:p>
          </p:txBody>
        </p:sp>
      </p:grpSp>
      <p:sp>
        <p:nvSpPr>
          <p:cNvPr id="44" name="文本框 59"/>
          <p:cNvSpPr txBox="1">
            <a:spLocks noChangeArrowheads="1"/>
          </p:cNvSpPr>
          <p:nvPr/>
        </p:nvSpPr>
        <p:spPr bwMode="auto">
          <a:xfrm>
            <a:off x="200987" y="212628"/>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74" name="组合 51"/>
          <p:cNvGrpSpPr/>
          <p:nvPr/>
        </p:nvGrpSpPr>
        <p:grpSpPr bwMode="auto">
          <a:xfrm>
            <a:off x="244475" y="111125"/>
            <a:ext cx="4162424" cy="611188"/>
            <a:chOff x="0" y="0"/>
            <a:chExt cx="4162669" cy="611426"/>
          </a:xfrm>
        </p:grpSpPr>
        <p:grpSp>
          <p:nvGrpSpPr>
            <p:cNvPr id="39975" name="组合 52"/>
            <p:cNvGrpSpPr/>
            <p:nvPr/>
          </p:nvGrpSpPr>
          <p:grpSpPr bwMode="auto">
            <a:xfrm>
              <a:off x="0" y="0"/>
              <a:ext cx="611426" cy="611426"/>
              <a:chOff x="0" y="0"/>
              <a:chExt cx="3020798" cy="3020798"/>
            </a:xfrm>
          </p:grpSpPr>
          <p:pic>
            <p:nvPicPr>
              <p:cNvPr id="39976"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9978" name="文本框 53"/>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9979" name="文本框 54"/>
            <p:cNvSpPr txBox="1">
              <a:spLocks noChangeArrowheads="1"/>
            </p:cNvSpPr>
            <p:nvPr/>
          </p:nvSpPr>
          <p:spPr bwMode="auto">
            <a:xfrm>
              <a:off x="679913" y="26637"/>
              <a:ext cx="348275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t>邀请受试者进行实验</a:t>
              </a:r>
              <a:endParaRPr lang="zh-CN" altLang="en-US" sz="2800" b="1" dirty="0">
                <a:solidFill>
                  <a:srgbClr val="4B5E75"/>
                </a:solidFill>
                <a:sym typeface="Arial" panose="020B0604020202020204" pitchFamily="34" charset="0"/>
              </a:endParaRPr>
            </a:p>
          </p:txBody>
        </p:sp>
      </p:grpSp>
      <p:pic>
        <p:nvPicPr>
          <p:cNvPr id="26" name="内容占位符 2"/>
          <p:cNvPicPr>
            <a:picLocks noChangeAspect="1"/>
          </p:cNvPicPr>
          <p:nvPr/>
        </p:nvPicPr>
        <p:blipFill>
          <a:blip r:embed="rId4"/>
          <a:stretch>
            <a:fillRect/>
          </a:stretch>
        </p:blipFill>
        <p:spPr>
          <a:xfrm>
            <a:off x="1624091" y="1023953"/>
            <a:ext cx="9115029" cy="3499395"/>
          </a:xfrm>
          <a:prstGeom prst="rect">
            <a:avLst/>
          </a:prstGeom>
        </p:spPr>
      </p:pic>
      <p:pic>
        <p:nvPicPr>
          <p:cNvPr id="27" name="图片 26"/>
          <p:cNvPicPr>
            <a:picLocks noChangeAspect="1"/>
          </p:cNvPicPr>
          <p:nvPr/>
        </p:nvPicPr>
        <p:blipFill>
          <a:blip r:embed="rId5"/>
          <a:stretch>
            <a:fillRect/>
          </a:stretch>
        </p:blipFill>
        <p:spPr>
          <a:xfrm>
            <a:off x="1624091" y="4523348"/>
            <a:ext cx="9115029" cy="1676888"/>
          </a:xfrm>
          <a:prstGeom prst="rect">
            <a:avLst/>
          </a:prstGeom>
        </p:spPr>
      </p:pic>
      <p:sp>
        <p:nvSpPr>
          <p:cNvPr id="28" name="文本框 59"/>
          <p:cNvSpPr txBox="1">
            <a:spLocks noChangeArrowheads="1"/>
          </p:cNvSpPr>
          <p:nvPr/>
        </p:nvSpPr>
        <p:spPr bwMode="auto">
          <a:xfrm>
            <a:off x="187404" y="199307"/>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2867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3</a:t>
            </a:r>
            <a:endParaRPr lang="zh-CN" altLang="en-US" sz="13800" b="1">
              <a:solidFill>
                <a:schemeClr val="bg1"/>
              </a:solidFill>
              <a:cs typeface="Vrinda" panose="020B0502040204020203" pitchFamily="34" charset="0"/>
              <a:sym typeface="Arial" panose="020B0604020202020204" pitchFamily="34" charset="0"/>
            </a:endParaRPr>
          </a:p>
        </p:txBody>
      </p:sp>
      <p:sp>
        <p:nvSpPr>
          <p:cNvPr id="28677"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实验结果分析</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30" name="组合 19"/>
          <p:cNvGrpSpPr/>
          <p:nvPr/>
        </p:nvGrpSpPr>
        <p:grpSpPr bwMode="auto">
          <a:xfrm>
            <a:off x="244475" y="111125"/>
            <a:ext cx="4008438" cy="611188"/>
            <a:chOff x="0" y="0"/>
            <a:chExt cx="4008674" cy="611426"/>
          </a:xfrm>
        </p:grpSpPr>
        <p:grpSp>
          <p:nvGrpSpPr>
            <p:cNvPr id="34831" name="组合 20"/>
            <p:cNvGrpSpPr/>
            <p:nvPr/>
          </p:nvGrpSpPr>
          <p:grpSpPr bwMode="auto">
            <a:xfrm>
              <a:off x="0" y="0"/>
              <a:ext cx="611426" cy="611426"/>
              <a:chOff x="0" y="0"/>
              <a:chExt cx="3020798" cy="3020798"/>
            </a:xfrm>
          </p:grpSpPr>
          <p:pic>
            <p:nvPicPr>
              <p:cNvPr id="34832"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3"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4834" name="文本框 21"/>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34835" name="文本框 2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实验结果分析</a:t>
              </a:r>
            </a:p>
          </p:txBody>
        </p:sp>
      </p:grpSp>
      <p:pic>
        <p:nvPicPr>
          <p:cNvPr id="20" name="内容占位符 2"/>
          <p:cNvPicPr>
            <a:picLocks noChangeAspect="1"/>
          </p:cNvPicPr>
          <p:nvPr/>
        </p:nvPicPr>
        <p:blipFill>
          <a:blip r:embed="rId4"/>
          <a:stretch>
            <a:fillRect/>
          </a:stretch>
        </p:blipFill>
        <p:spPr>
          <a:xfrm>
            <a:off x="924349" y="1278225"/>
            <a:ext cx="5171651" cy="2186648"/>
          </a:xfrm>
          <a:prstGeom prst="rect">
            <a:avLst/>
          </a:prstGeom>
        </p:spPr>
      </p:pic>
      <p:pic>
        <p:nvPicPr>
          <p:cNvPr id="21" name="图片 20"/>
          <p:cNvPicPr>
            <a:picLocks noChangeAspect="1"/>
          </p:cNvPicPr>
          <p:nvPr/>
        </p:nvPicPr>
        <p:blipFill>
          <a:blip r:embed="rId5"/>
          <a:stretch>
            <a:fillRect/>
          </a:stretch>
        </p:blipFill>
        <p:spPr>
          <a:xfrm>
            <a:off x="924349" y="3771296"/>
            <a:ext cx="5076402" cy="2179753"/>
          </a:xfrm>
          <a:prstGeom prst="rect">
            <a:avLst/>
          </a:prstGeom>
        </p:spPr>
      </p:pic>
      <p:pic>
        <p:nvPicPr>
          <p:cNvPr id="22" name="图片 21"/>
          <p:cNvPicPr>
            <a:picLocks noChangeAspect="1"/>
          </p:cNvPicPr>
          <p:nvPr/>
        </p:nvPicPr>
        <p:blipFill>
          <a:blip r:embed="rId6"/>
          <a:stretch>
            <a:fillRect/>
          </a:stretch>
        </p:blipFill>
        <p:spPr>
          <a:xfrm>
            <a:off x="6280670" y="3771296"/>
            <a:ext cx="5181599" cy="2052345"/>
          </a:xfrm>
          <a:prstGeom prst="rect">
            <a:avLst/>
          </a:prstGeom>
        </p:spPr>
      </p:pic>
      <p:pic>
        <p:nvPicPr>
          <p:cNvPr id="23" name="图片 22"/>
          <p:cNvPicPr>
            <a:picLocks noChangeAspect="1"/>
          </p:cNvPicPr>
          <p:nvPr/>
        </p:nvPicPr>
        <p:blipFill>
          <a:blip r:embed="rId7"/>
          <a:stretch>
            <a:fillRect/>
          </a:stretch>
        </p:blipFill>
        <p:spPr>
          <a:xfrm>
            <a:off x="6280670" y="1314097"/>
            <a:ext cx="5076401" cy="2114903"/>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3891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4</a:t>
            </a:r>
            <a:endParaRPr lang="zh-CN" altLang="en-US" sz="13800" b="1">
              <a:solidFill>
                <a:schemeClr val="bg1"/>
              </a:solidFill>
              <a:cs typeface="Vrinda" panose="020B0502040204020203" pitchFamily="34" charset="0"/>
              <a:sym typeface="Arial" panose="020B0604020202020204" pitchFamily="34" charset="0"/>
            </a:endParaRPr>
          </a:p>
        </p:txBody>
      </p:sp>
      <p:sp>
        <p:nvSpPr>
          <p:cNvPr id="38917" name="文本框 9"/>
          <p:cNvSpPr txBox="1">
            <a:spLocks noChangeArrowheads="1"/>
          </p:cNvSpPr>
          <p:nvPr/>
        </p:nvSpPr>
        <p:spPr bwMode="auto">
          <a:xfrm>
            <a:off x="2633028" y="4494530"/>
            <a:ext cx="72659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讨论</a:t>
            </a:r>
            <a:r>
              <a:rPr lang="en-US" altLang="zh-CN" sz="6000" b="1" dirty="0">
                <a:solidFill>
                  <a:srgbClr val="7A8EA9"/>
                </a:solidFill>
                <a:sym typeface="Arial" panose="020B0604020202020204" pitchFamily="34" charset="0"/>
              </a:rPr>
              <a:t>HRTF</a:t>
            </a:r>
            <a:r>
              <a:rPr lang="zh-CN" altLang="en-US" sz="6000" b="1" dirty="0">
                <a:solidFill>
                  <a:srgbClr val="7A8EA9"/>
                </a:solidFill>
                <a:sym typeface="Arial" panose="020B0604020202020204" pitchFamily="34" charset="0"/>
              </a:rPr>
              <a:t>和</a:t>
            </a:r>
            <a:r>
              <a:rPr lang="en-US" altLang="zh-CN" sz="6000" b="1" dirty="0">
                <a:solidFill>
                  <a:srgbClr val="7A8EA9"/>
                </a:solidFill>
                <a:sym typeface="Arial" panose="020B0604020202020204" pitchFamily="34" charset="0"/>
              </a:rPr>
              <a:t>HMD</a:t>
            </a:r>
            <a:r>
              <a:rPr lang="zh-CN" altLang="en-US" sz="6000" b="1" dirty="0">
                <a:solidFill>
                  <a:srgbClr val="7A8EA9"/>
                </a:solidFill>
                <a:sym typeface="Arial" panose="020B0604020202020204" pitchFamily="34" charset="0"/>
              </a:rPr>
              <a:t>对实验结果的影响</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稻壳儿小白白(http://dwz.cn/Wu2UP)"/>
          <p:cNvSpPr txBox="1">
            <a:spLocks noChangeArrowheads="1"/>
          </p:cNvSpPr>
          <p:nvPr/>
        </p:nvSpPr>
        <p:spPr bwMode="auto">
          <a:xfrm>
            <a:off x="1802765" y="5488940"/>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sz="1400" b="1" dirty="0">
                <a:latin typeface="+mn-ea"/>
                <a:ea typeface="+mn-ea"/>
                <a:cs typeface="+mn-ea"/>
                <a:sym typeface="+mn-ea"/>
              </a:rPr>
              <a:t>原文</a:t>
            </a:r>
            <a:r>
              <a:rPr altLang="zh-CN" sz="1400" b="1" dirty="0">
                <a:latin typeface="+mn-ea"/>
                <a:ea typeface="+mn-ea"/>
                <a:cs typeface="+mn-ea"/>
                <a:sym typeface="+mn-ea"/>
              </a:rPr>
              <a:t>表2通过双因素方差分析法来以确定方向信息和视觉信息对主观评价的影响是否具有统计学意义</a:t>
            </a:r>
            <a:endParaRPr lang="en-US" altLang="zh-CN" sz="1400" b="1">
              <a:solidFill>
                <a:srgbClr val="445469"/>
              </a:solidFill>
              <a:latin typeface="+mn-ea"/>
              <a:ea typeface="+mn-ea"/>
              <a:cs typeface="+mn-ea"/>
              <a:sym typeface="Arial" panose="020B0604020202020204" pitchFamily="34" charset="0"/>
            </a:endParaRPr>
          </a:p>
        </p:txBody>
      </p:sp>
      <p:grpSp>
        <p:nvGrpSpPr>
          <p:cNvPr id="20485" name="组合 12"/>
          <p:cNvGrpSpPr/>
          <p:nvPr/>
        </p:nvGrpSpPr>
        <p:grpSpPr bwMode="auto">
          <a:xfrm>
            <a:off x="244475" y="111125"/>
            <a:ext cx="6861810" cy="611188"/>
            <a:chOff x="0" y="0"/>
            <a:chExt cx="6862214" cy="61142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20490" name="文本框 15"/>
            <p:cNvSpPr txBox="1">
              <a:spLocks noChangeArrowheads="1"/>
            </p:cNvSpPr>
            <p:nvPr/>
          </p:nvSpPr>
          <p:spPr bwMode="auto">
            <a:xfrm>
              <a:off x="680125" y="26680"/>
              <a:ext cx="6182089"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HRTF和HMD对主观评价的影响</a:t>
              </a:r>
            </a:p>
          </p:txBody>
        </p:sp>
      </p:grpSp>
      <p:pic>
        <p:nvPicPr>
          <p:cNvPr id="9" name="图片 1" descr="IMG_256"/>
          <p:cNvPicPr>
            <a:picLocks noChangeAspect="1"/>
          </p:cNvPicPr>
          <p:nvPr/>
        </p:nvPicPr>
        <p:blipFill>
          <a:blip r:embed="rId4"/>
          <a:stretch>
            <a:fillRect/>
          </a:stretch>
        </p:blipFill>
        <p:spPr>
          <a:xfrm>
            <a:off x="1343660" y="857250"/>
            <a:ext cx="9836150" cy="4566285"/>
          </a:xfrm>
          <a:prstGeom prst="rect">
            <a:avLst/>
          </a:prstGeom>
          <a:noFill/>
          <a:ln w="9525">
            <a:noFill/>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过程挖掘的定义：过程挖掘是指那些从实际执行集合中提取出结构化过程描述的方法。从日志数据中抽取信息，并且建立清晰的过程模型，同时要保证构建的过程模型与实际的过程执行过程保持一致。</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过程挖掘算法最早是由</a:t>
            </a:r>
            <a:r>
              <a:rPr lang="en-US" altLang="zh-CN" sz="2400" dirty="0">
                <a:solidFill>
                  <a:srgbClr val="595959"/>
                </a:solidFill>
                <a:sym typeface="Arial" panose="020B0604020202020204" pitchFamily="34" charset="0"/>
              </a:rPr>
              <a:t>Cook</a:t>
            </a:r>
            <a:r>
              <a:rPr lang="zh-CN" altLang="en-US" sz="2400" dirty="0">
                <a:solidFill>
                  <a:srgbClr val="595959"/>
                </a:solidFill>
                <a:sym typeface="Arial" panose="020B0604020202020204" pitchFamily="34" charset="0"/>
              </a:rPr>
              <a:t>和</a:t>
            </a:r>
            <a:r>
              <a:rPr lang="en-US" altLang="zh-CN" sz="2400" dirty="0">
                <a:solidFill>
                  <a:srgbClr val="595959"/>
                </a:solidFill>
                <a:sym typeface="Arial" panose="020B0604020202020204" pitchFamily="34" charset="0"/>
              </a:rPr>
              <a:t>Wolf</a:t>
            </a:r>
            <a:r>
              <a:rPr lang="zh-CN" altLang="en-US" sz="2400" dirty="0">
                <a:solidFill>
                  <a:srgbClr val="595959"/>
                </a:solidFill>
                <a:sym typeface="Arial" panose="020B0604020202020204" pitchFamily="34" charset="0"/>
              </a:rPr>
              <a:t>提出的，他们发现：过程日志的记录是基于一个一个完整的事件，那么只要找到一种对日志分析的算法，在软件设计时就可以直接利用过程运行的真实记录，客观地重现事件过程，从而避免由于业务顾问和管理者的主观原因导致软件设计的失败。</a:t>
            </a:r>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4008438" cy="611188"/>
            <a:chOff x="0" y="0"/>
            <a:chExt cx="4008674"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1</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341582583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稻壳儿小白白(http://dwz.cn/Wu2UP)"/>
          <p:cNvSpPr>
            <a:spLocks noChangeArrowheads="1"/>
          </p:cNvSpPr>
          <p:nvPr/>
        </p:nvSpPr>
        <p:spPr bwMode="auto">
          <a:xfrm>
            <a:off x="4741863" y="3643313"/>
            <a:ext cx="912812" cy="380365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36867" name="稻壳儿小白白(http://dwz.cn/Wu2UP)"/>
          <p:cNvSpPr/>
          <p:nvPr/>
        </p:nvSpPr>
        <p:spPr bwMode="auto">
          <a:xfrm>
            <a:off x="4284663" y="3116263"/>
            <a:ext cx="457200" cy="1063625"/>
          </a:xfrm>
          <a:custGeom>
            <a:avLst/>
            <a:gdLst>
              <a:gd name="T0" fmla="*/ 401 w 401"/>
              <a:gd name="T1" fmla="*/ 464 h 935"/>
              <a:gd name="T2" fmla="*/ 0 w 401"/>
              <a:gd name="T3" fmla="*/ 0 h 935"/>
              <a:gd name="T4" fmla="*/ 0 w 401"/>
              <a:gd name="T5" fmla="*/ 471 h 935"/>
              <a:gd name="T6" fmla="*/ 401 w 401"/>
              <a:gd name="T7" fmla="*/ 935 h 935"/>
              <a:gd name="T8" fmla="*/ 401 w 401"/>
              <a:gd name="T9" fmla="*/ 464 h 935"/>
            </a:gdLst>
            <a:ahLst/>
            <a:cxnLst>
              <a:cxn ang="0">
                <a:pos x="T0" y="T1"/>
              </a:cxn>
              <a:cxn ang="0">
                <a:pos x="T2" y="T3"/>
              </a:cxn>
              <a:cxn ang="0">
                <a:pos x="T4" y="T5"/>
              </a:cxn>
              <a:cxn ang="0">
                <a:pos x="T6" y="T7"/>
              </a:cxn>
              <a:cxn ang="0">
                <a:pos x="T8" y="T9"/>
              </a:cxn>
            </a:cxnLst>
            <a:rect l="0" t="0" r="r" b="b"/>
            <a:pathLst>
              <a:path w="401" h="935">
                <a:moveTo>
                  <a:pt x="401" y="464"/>
                </a:moveTo>
                <a:lnTo>
                  <a:pt x="0" y="0"/>
                </a:lnTo>
                <a:lnTo>
                  <a:pt x="0" y="471"/>
                </a:lnTo>
                <a:lnTo>
                  <a:pt x="401" y="935"/>
                </a:lnTo>
                <a:lnTo>
                  <a:pt x="401" y="464"/>
                </a:lnTo>
                <a:close/>
              </a:path>
            </a:pathLst>
          </a:custGeom>
          <a:solidFill>
            <a:srgbClr val="CA95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68" name="稻壳儿小白白(http://dwz.cn/Wu2UP)"/>
          <p:cNvSpPr/>
          <p:nvPr/>
        </p:nvSpPr>
        <p:spPr bwMode="auto">
          <a:xfrm>
            <a:off x="4284663" y="3116263"/>
            <a:ext cx="1370012" cy="527050"/>
          </a:xfrm>
          <a:custGeom>
            <a:avLst/>
            <a:gdLst>
              <a:gd name="T0" fmla="*/ 803 w 1205"/>
              <a:gd name="T1" fmla="*/ 0 h 464"/>
              <a:gd name="T2" fmla="*/ 0 w 1205"/>
              <a:gd name="T3" fmla="*/ 0 h 464"/>
              <a:gd name="T4" fmla="*/ 401 w 1205"/>
              <a:gd name="T5" fmla="*/ 464 h 464"/>
              <a:gd name="T6" fmla="*/ 1205 w 1205"/>
              <a:gd name="T7" fmla="*/ 464 h 464"/>
              <a:gd name="T8" fmla="*/ 803 w 1205"/>
              <a:gd name="T9" fmla="*/ 0 h 464"/>
            </a:gdLst>
            <a:ahLst/>
            <a:cxnLst>
              <a:cxn ang="0">
                <a:pos x="T0" y="T1"/>
              </a:cxn>
              <a:cxn ang="0">
                <a:pos x="T2" y="T3"/>
              </a:cxn>
              <a:cxn ang="0">
                <a:pos x="T4" y="T5"/>
              </a:cxn>
              <a:cxn ang="0">
                <a:pos x="T6" y="T7"/>
              </a:cxn>
              <a:cxn ang="0">
                <a:pos x="T8" y="T9"/>
              </a:cxn>
            </a:cxnLst>
            <a:rect l="0" t="0" r="r" b="b"/>
            <a:pathLst>
              <a:path w="1205" h="464">
                <a:moveTo>
                  <a:pt x="803" y="0"/>
                </a:moveTo>
                <a:lnTo>
                  <a:pt x="0" y="0"/>
                </a:lnTo>
                <a:lnTo>
                  <a:pt x="401" y="464"/>
                </a:lnTo>
                <a:lnTo>
                  <a:pt x="1205" y="464"/>
                </a:lnTo>
                <a:lnTo>
                  <a:pt x="803" y="0"/>
                </a:lnTo>
                <a:close/>
              </a:path>
            </a:pathLst>
          </a:custGeom>
          <a:solidFill>
            <a:srgbClr val="FCC7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69" name="稻壳儿小白白(http://dwz.cn/Wu2UP)"/>
          <p:cNvSpPr>
            <a:spLocks noChangeArrowheads="1"/>
          </p:cNvSpPr>
          <p:nvPr/>
        </p:nvSpPr>
        <p:spPr bwMode="auto">
          <a:xfrm>
            <a:off x="3829050" y="4179888"/>
            <a:ext cx="912813" cy="3267075"/>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36870" name="稻壳儿小白白(http://dwz.cn/Wu2UP)"/>
          <p:cNvSpPr/>
          <p:nvPr/>
        </p:nvSpPr>
        <p:spPr bwMode="auto">
          <a:xfrm>
            <a:off x="3373438" y="3652838"/>
            <a:ext cx="455612" cy="1060450"/>
          </a:xfrm>
          <a:custGeom>
            <a:avLst/>
            <a:gdLst>
              <a:gd name="T0" fmla="*/ 401 w 401"/>
              <a:gd name="T1" fmla="*/ 464 h 935"/>
              <a:gd name="T2" fmla="*/ 0 w 401"/>
              <a:gd name="T3" fmla="*/ 0 h 935"/>
              <a:gd name="T4" fmla="*/ 0 w 401"/>
              <a:gd name="T5" fmla="*/ 472 h 935"/>
              <a:gd name="T6" fmla="*/ 401 w 401"/>
              <a:gd name="T7" fmla="*/ 935 h 935"/>
              <a:gd name="T8" fmla="*/ 401 w 401"/>
              <a:gd name="T9" fmla="*/ 464 h 935"/>
            </a:gdLst>
            <a:ahLst/>
            <a:cxnLst>
              <a:cxn ang="0">
                <a:pos x="T0" y="T1"/>
              </a:cxn>
              <a:cxn ang="0">
                <a:pos x="T2" y="T3"/>
              </a:cxn>
              <a:cxn ang="0">
                <a:pos x="T4" y="T5"/>
              </a:cxn>
              <a:cxn ang="0">
                <a:pos x="T6" y="T7"/>
              </a:cxn>
              <a:cxn ang="0">
                <a:pos x="T8" y="T9"/>
              </a:cxn>
            </a:cxnLst>
            <a:rect l="0" t="0" r="r" b="b"/>
            <a:pathLst>
              <a:path w="401" h="935">
                <a:moveTo>
                  <a:pt x="401" y="464"/>
                </a:moveTo>
                <a:lnTo>
                  <a:pt x="0" y="0"/>
                </a:lnTo>
                <a:lnTo>
                  <a:pt x="0" y="472"/>
                </a:lnTo>
                <a:lnTo>
                  <a:pt x="401" y="935"/>
                </a:lnTo>
                <a:lnTo>
                  <a:pt x="401" y="464"/>
                </a:lnTo>
                <a:close/>
              </a:path>
            </a:pathLst>
          </a:custGeom>
          <a:solidFill>
            <a:srgbClr val="2E9A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1" name="稻壳儿小白白(http://dwz.cn/Wu2UP)"/>
          <p:cNvSpPr/>
          <p:nvPr/>
        </p:nvSpPr>
        <p:spPr bwMode="auto">
          <a:xfrm>
            <a:off x="3373438" y="3651250"/>
            <a:ext cx="1368425" cy="527050"/>
          </a:xfrm>
          <a:custGeom>
            <a:avLst/>
            <a:gdLst>
              <a:gd name="T0" fmla="*/ 803 w 1204"/>
              <a:gd name="T1" fmla="*/ 0 h 464"/>
              <a:gd name="T2" fmla="*/ 0 w 1204"/>
              <a:gd name="T3" fmla="*/ 0 h 464"/>
              <a:gd name="T4" fmla="*/ 401 w 1204"/>
              <a:gd name="T5" fmla="*/ 464 h 464"/>
              <a:gd name="T6" fmla="*/ 1204 w 1204"/>
              <a:gd name="T7" fmla="*/ 464 h 464"/>
              <a:gd name="T8" fmla="*/ 803 w 1204"/>
              <a:gd name="T9" fmla="*/ 0 h 464"/>
            </a:gdLst>
            <a:ahLst/>
            <a:cxnLst>
              <a:cxn ang="0">
                <a:pos x="T0" y="T1"/>
              </a:cxn>
              <a:cxn ang="0">
                <a:pos x="T2" y="T3"/>
              </a:cxn>
              <a:cxn ang="0">
                <a:pos x="T4" y="T5"/>
              </a:cxn>
              <a:cxn ang="0">
                <a:pos x="T6" y="T7"/>
              </a:cxn>
              <a:cxn ang="0">
                <a:pos x="T8" y="T9"/>
              </a:cxn>
            </a:cxnLst>
            <a:rect l="0" t="0" r="r" b="b"/>
            <a:pathLst>
              <a:path w="1204" h="464">
                <a:moveTo>
                  <a:pt x="803" y="0"/>
                </a:moveTo>
                <a:lnTo>
                  <a:pt x="0" y="0"/>
                </a:lnTo>
                <a:lnTo>
                  <a:pt x="401" y="464"/>
                </a:lnTo>
                <a:lnTo>
                  <a:pt x="1204" y="464"/>
                </a:lnTo>
                <a:lnTo>
                  <a:pt x="803" y="0"/>
                </a:lnTo>
                <a:close/>
              </a:path>
            </a:pathLst>
          </a:custGeom>
          <a:solidFill>
            <a:srgbClr val="60CC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2" name="稻壳儿小白白(http://dwz.cn/Wu2UP)"/>
          <p:cNvSpPr/>
          <p:nvPr/>
        </p:nvSpPr>
        <p:spPr bwMode="auto">
          <a:xfrm>
            <a:off x="2459038" y="4187825"/>
            <a:ext cx="457200" cy="1062038"/>
          </a:xfrm>
          <a:custGeom>
            <a:avLst/>
            <a:gdLst>
              <a:gd name="T0" fmla="*/ 402 w 402"/>
              <a:gd name="T1" fmla="*/ 463 h 934"/>
              <a:gd name="T2" fmla="*/ 0 w 402"/>
              <a:gd name="T3" fmla="*/ 0 h 934"/>
              <a:gd name="T4" fmla="*/ 0 w 402"/>
              <a:gd name="T5" fmla="*/ 471 h 934"/>
              <a:gd name="T6" fmla="*/ 402 w 402"/>
              <a:gd name="T7" fmla="*/ 934 h 934"/>
              <a:gd name="T8" fmla="*/ 402 w 402"/>
              <a:gd name="T9" fmla="*/ 463 h 934"/>
            </a:gdLst>
            <a:ahLst/>
            <a:cxnLst>
              <a:cxn ang="0">
                <a:pos x="T0" y="T1"/>
              </a:cxn>
              <a:cxn ang="0">
                <a:pos x="T2" y="T3"/>
              </a:cxn>
              <a:cxn ang="0">
                <a:pos x="T4" y="T5"/>
              </a:cxn>
              <a:cxn ang="0">
                <a:pos x="T6" y="T7"/>
              </a:cxn>
              <a:cxn ang="0">
                <a:pos x="T8" y="T9"/>
              </a:cxn>
            </a:cxnLst>
            <a:rect l="0" t="0" r="r" b="b"/>
            <a:pathLst>
              <a:path w="402" h="934">
                <a:moveTo>
                  <a:pt x="402" y="463"/>
                </a:moveTo>
                <a:lnTo>
                  <a:pt x="0" y="0"/>
                </a:lnTo>
                <a:lnTo>
                  <a:pt x="0" y="471"/>
                </a:lnTo>
                <a:lnTo>
                  <a:pt x="402" y="934"/>
                </a:lnTo>
                <a:lnTo>
                  <a:pt x="402" y="463"/>
                </a:lnTo>
                <a:close/>
              </a:path>
            </a:pathLst>
          </a:custGeom>
          <a:solidFill>
            <a:srgbClr val="CA95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3" name="稻壳儿小白白(http://dwz.cn/Wu2UP)"/>
          <p:cNvSpPr>
            <a:spLocks noChangeArrowheads="1"/>
          </p:cNvSpPr>
          <p:nvPr/>
        </p:nvSpPr>
        <p:spPr bwMode="auto">
          <a:xfrm>
            <a:off x="2916238" y="4714875"/>
            <a:ext cx="954087" cy="2732088"/>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36874" name="稻壳儿小白白(http://dwz.cn/Wu2UP)"/>
          <p:cNvSpPr/>
          <p:nvPr/>
        </p:nvSpPr>
        <p:spPr bwMode="auto">
          <a:xfrm>
            <a:off x="2459038" y="4187825"/>
            <a:ext cx="1370012" cy="525463"/>
          </a:xfrm>
          <a:custGeom>
            <a:avLst/>
            <a:gdLst>
              <a:gd name="T0" fmla="*/ 804 w 1205"/>
              <a:gd name="T1" fmla="*/ 0 h 463"/>
              <a:gd name="T2" fmla="*/ 0 w 1205"/>
              <a:gd name="T3" fmla="*/ 0 h 463"/>
              <a:gd name="T4" fmla="*/ 402 w 1205"/>
              <a:gd name="T5" fmla="*/ 463 h 463"/>
              <a:gd name="T6" fmla="*/ 1205 w 1205"/>
              <a:gd name="T7" fmla="*/ 463 h 463"/>
              <a:gd name="T8" fmla="*/ 804 w 1205"/>
              <a:gd name="T9" fmla="*/ 0 h 463"/>
            </a:gdLst>
            <a:ahLst/>
            <a:cxnLst>
              <a:cxn ang="0">
                <a:pos x="T0" y="T1"/>
              </a:cxn>
              <a:cxn ang="0">
                <a:pos x="T2" y="T3"/>
              </a:cxn>
              <a:cxn ang="0">
                <a:pos x="T4" y="T5"/>
              </a:cxn>
              <a:cxn ang="0">
                <a:pos x="T6" y="T7"/>
              </a:cxn>
              <a:cxn ang="0">
                <a:pos x="T8" y="T9"/>
              </a:cxn>
            </a:cxnLst>
            <a:rect l="0" t="0" r="r" b="b"/>
            <a:pathLst>
              <a:path w="1205" h="463">
                <a:moveTo>
                  <a:pt x="804" y="0"/>
                </a:moveTo>
                <a:lnTo>
                  <a:pt x="0" y="0"/>
                </a:lnTo>
                <a:lnTo>
                  <a:pt x="402" y="463"/>
                </a:lnTo>
                <a:lnTo>
                  <a:pt x="1205" y="463"/>
                </a:lnTo>
                <a:lnTo>
                  <a:pt x="804" y="0"/>
                </a:lnTo>
                <a:close/>
              </a:path>
            </a:pathLst>
          </a:custGeom>
          <a:solidFill>
            <a:srgbClr val="FCC7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5" name="稻壳儿小白白(http://dwz.cn/Wu2UP)"/>
          <p:cNvSpPr/>
          <p:nvPr/>
        </p:nvSpPr>
        <p:spPr bwMode="auto">
          <a:xfrm>
            <a:off x="635000" y="5257800"/>
            <a:ext cx="1370013" cy="528638"/>
          </a:xfrm>
          <a:custGeom>
            <a:avLst/>
            <a:gdLst>
              <a:gd name="T0" fmla="*/ 803 w 1205"/>
              <a:gd name="T1" fmla="*/ 0 h 464"/>
              <a:gd name="T2" fmla="*/ 0 w 1205"/>
              <a:gd name="T3" fmla="*/ 0 h 464"/>
              <a:gd name="T4" fmla="*/ 400 w 1205"/>
              <a:gd name="T5" fmla="*/ 464 h 464"/>
              <a:gd name="T6" fmla="*/ 1205 w 1205"/>
              <a:gd name="T7" fmla="*/ 464 h 464"/>
              <a:gd name="T8" fmla="*/ 803 w 1205"/>
              <a:gd name="T9" fmla="*/ 0 h 464"/>
            </a:gdLst>
            <a:ahLst/>
            <a:cxnLst>
              <a:cxn ang="0">
                <a:pos x="T0" y="T1"/>
              </a:cxn>
              <a:cxn ang="0">
                <a:pos x="T2" y="T3"/>
              </a:cxn>
              <a:cxn ang="0">
                <a:pos x="T4" y="T5"/>
              </a:cxn>
              <a:cxn ang="0">
                <a:pos x="T6" y="T7"/>
              </a:cxn>
              <a:cxn ang="0">
                <a:pos x="T8" y="T9"/>
              </a:cxn>
            </a:cxnLst>
            <a:rect l="0" t="0" r="r" b="b"/>
            <a:pathLst>
              <a:path w="1205" h="464">
                <a:moveTo>
                  <a:pt x="803" y="0"/>
                </a:moveTo>
                <a:lnTo>
                  <a:pt x="0" y="0"/>
                </a:lnTo>
                <a:lnTo>
                  <a:pt x="400" y="464"/>
                </a:lnTo>
                <a:lnTo>
                  <a:pt x="1205" y="464"/>
                </a:lnTo>
                <a:lnTo>
                  <a:pt x="803" y="0"/>
                </a:lnTo>
                <a:close/>
              </a:path>
            </a:pathLst>
          </a:custGeom>
          <a:solidFill>
            <a:srgbClr val="FCC7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6" name="稻壳儿小白白(http://dwz.cn/Wu2UP)"/>
          <p:cNvSpPr>
            <a:spLocks noChangeArrowheads="1"/>
          </p:cNvSpPr>
          <p:nvPr/>
        </p:nvSpPr>
        <p:spPr bwMode="auto">
          <a:xfrm>
            <a:off x="1089025" y="5784850"/>
            <a:ext cx="914400" cy="1662113"/>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36877" name="稻壳儿小白白(http://dwz.cn/Wu2UP)"/>
          <p:cNvSpPr/>
          <p:nvPr/>
        </p:nvSpPr>
        <p:spPr bwMode="auto">
          <a:xfrm>
            <a:off x="635000" y="5257800"/>
            <a:ext cx="454025" cy="2189163"/>
          </a:xfrm>
          <a:custGeom>
            <a:avLst/>
            <a:gdLst>
              <a:gd name="T0" fmla="*/ 400 w 400"/>
              <a:gd name="T1" fmla="*/ 464 h 1927"/>
              <a:gd name="T2" fmla="*/ 0 w 400"/>
              <a:gd name="T3" fmla="*/ 0 h 1927"/>
              <a:gd name="T4" fmla="*/ 0 w 400"/>
              <a:gd name="T5" fmla="*/ 1463 h 1927"/>
              <a:gd name="T6" fmla="*/ 400 w 400"/>
              <a:gd name="T7" fmla="*/ 1927 h 1927"/>
              <a:gd name="T8" fmla="*/ 400 w 400"/>
              <a:gd name="T9" fmla="*/ 464 h 1927"/>
            </a:gdLst>
            <a:ahLst/>
            <a:cxnLst>
              <a:cxn ang="0">
                <a:pos x="T0" y="T1"/>
              </a:cxn>
              <a:cxn ang="0">
                <a:pos x="T2" y="T3"/>
              </a:cxn>
              <a:cxn ang="0">
                <a:pos x="T4" y="T5"/>
              </a:cxn>
              <a:cxn ang="0">
                <a:pos x="T6" y="T7"/>
              </a:cxn>
              <a:cxn ang="0">
                <a:pos x="T8" y="T9"/>
              </a:cxn>
            </a:cxnLst>
            <a:rect l="0" t="0" r="r" b="b"/>
            <a:pathLst>
              <a:path w="400" h="1927">
                <a:moveTo>
                  <a:pt x="400" y="464"/>
                </a:moveTo>
                <a:lnTo>
                  <a:pt x="0" y="0"/>
                </a:lnTo>
                <a:lnTo>
                  <a:pt x="0" y="1463"/>
                </a:lnTo>
                <a:lnTo>
                  <a:pt x="400" y="1927"/>
                </a:lnTo>
                <a:lnTo>
                  <a:pt x="400" y="464"/>
                </a:lnTo>
                <a:close/>
              </a:path>
            </a:pathLst>
          </a:custGeom>
          <a:solidFill>
            <a:srgbClr val="CA95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8" name="稻壳儿小白白(http://dwz.cn/Wu2UP)"/>
          <p:cNvSpPr>
            <a:spLocks noChangeArrowheads="1"/>
          </p:cNvSpPr>
          <p:nvPr/>
        </p:nvSpPr>
        <p:spPr bwMode="auto">
          <a:xfrm>
            <a:off x="2005013" y="5249863"/>
            <a:ext cx="911225" cy="2197100"/>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36879" name="稻壳儿小白白(http://dwz.cn/Wu2UP)"/>
          <p:cNvSpPr/>
          <p:nvPr/>
        </p:nvSpPr>
        <p:spPr bwMode="auto">
          <a:xfrm>
            <a:off x="1547813" y="4722813"/>
            <a:ext cx="457200" cy="1063625"/>
          </a:xfrm>
          <a:custGeom>
            <a:avLst/>
            <a:gdLst>
              <a:gd name="T0" fmla="*/ 402 w 402"/>
              <a:gd name="T1" fmla="*/ 463 h 935"/>
              <a:gd name="T2" fmla="*/ 0 w 402"/>
              <a:gd name="T3" fmla="*/ 0 h 935"/>
              <a:gd name="T4" fmla="*/ 0 w 402"/>
              <a:gd name="T5" fmla="*/ 471 h 935"/>
              <a:gd name="T6" fmla="*/ 402 w 402"/>
              <a:gd name="T7" fmla="*/ 935 h 935"/>
              <a:gd name="T8" fmla="*/ 402 w 402"/>
              <a:gd name="T9" fmla="*/ 463 h 935"/>
            </a:gdLst>
            <a:ahLst/>
            <a:cxnLst>
              <a:cxn ang="0">
                <a:pos x="T0" y="T1"/>
              </a:cxn>
              <a:cxn ang="0">
                <a:pos x="T2" y="T3"/>
              </a:cxn>
              <a:cxn ang="0">
                <a:pos x="T4" y="T5"/>
              </a:cxn>
              <a:cxn ang="0">
                <a:pos x="T6" y="T7"/>
              </a:cxn>
              <a:cxn ang="0">
                <a:pos x="T8" y="T9"/>
              </a:cxn>
            </a:cxnLst>
            <a:rect l="0" t="0" r="r" b="b"/>
            <a:pathLst>
              <a:path w="402" h="935">
                <a:moveTo>
                  <a:pt x="402" y="463"/>
                </a:moveTo>
                <a:lnTo>
                  <a:pt x="0" y="0"/>
                </a:lnTo>
                <a:lnTo>
                  <a:pt x="0" y="471"/>
                </a:lnTo>
                <a:lnTo>
                  <a:pt x="402" y="935"/>
                </a:lnTo>
                <a:lnTo>
                  <a:pt x="402" y="463"/>
                </a:lnTo>
                <a:close/>
              </a:path>
            </a:pathLst>
          </a:custGeom>
          <a:solidFill>
            <a:srgbClr val="2E9A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0" name="稻壳儿小白白(http://dwz.cn/Wu2UP)"/>
          <p:cNvSpPr/>
          <p:nvPr/>
        </p:nvSpPr>
        <p:spPr bwMode="auto">
          <a:xfrm>
            <a:off x="1547813" y="4722813"/>
            <a:ext cx="1368425" cy="527050"/>
          </a:xfrm>
          <a:custGeom>
            <a:avLst/>
            <a:gdLst>
              <a:gd name="T0" fmla="*/ 803 w 1205"/>
              <a:gd name="T1" fmla="*/ 0 h 463"/>
              <a:gd name="T2" fmla="*/ 0 w 1205"/>
              <a:gd name="T3" fmla="*/ 0 h 463"/>
              <a:gd name="T4" fmla="*/ 402 w 1205"/>
              <a:gd name="T5" fmla="*/ 463 h 463"/>
              <a:gd name="T6" fmla="*/ 1205 w 1205"/>
              <a:gd name="T7" fmla="*/ 463 h 463"/>
              <a:gd name="T8" fmla="*/ 803 w 1205"/>
              <a:gd name="T9" fmla="*/ 0 h 463"/>
            </a:gdLst>
            <a:ahLst/>
            <a:cxnLst>
              <a:cxn ang="0">
                <a:pos x="T0" y="T1"/>
              </a:cxn>
              <a:cxn ang="0">
                <a:pos x="T2" y="T3"/>
              </a:cxn>
              <a:cxn ang="0">
                <a:pos x="T4" y="T5"/>
              </a:cxn>
              <a:cxn ang="0">
                <a:pos x="T6" y="T7"/>
              </a:cxn>
              <a:cxn ang="0">
                <a:pos x="T8" y="T9"/>
              </a:cxn>
            </a:cxnLst>
            <a:rect l="0" t="0" r="r" b="b"/>
            <a:pathLst>
              <a:path w="1205" h="463">
                <a:moveTo>
                  <a:pt x="803" y="0"/>
                </a:moveTo>
                <a:lnTo>
                  <a:pt x="0" y="0"/>
                </a:lnTo>
                <a:lnTo>
                  <a:pt x="402" y="463"/>
                </a:lnTo>
                <a:lnTo>
                  <a:pt x="1205" y="463"/>
                </a:lnTo>
                <a:lnTo>
                  <a:pt x="803" y="0"/>
                </a:lnTo>
                <a:close/>
              </a:path>
            </a:pathLst>
          </a:custGeom>
          <a:solidFill>
            <a:srgbClr val="60CC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1" name="稻壳儿小白白(http://dwz.cn/Wu2UP)"/>
          <p:cNvSpPr>
            <a:spLocks noChangeArrowheads="1"/>
          </p:cNvSpPr>
          <p:nvPr/>
        </p:nvSpPr>
        <p:spPr bwMode="auto">
          <a:xfrm>
            <a:off x="1762125" y="1612900"/>
            <a:ext cx="1949450" cy="3224213"/>
          </a:xfrm>
          <a:custGeom>
            <a:avLst/>
            <a:gdLst>
              <a:gd name="T0" fmla="*/ 1748532 w 1077"/>
              <a:gd name="T1" fmla="*/ 570163 h 1781"/>
              <a:gd name="T2" fmla="*/ 1435389 w 1077"/>
              <a:gd name="T3" fmla="*/ 879680 h 1781"/>
              <a:gd name="T4" fmla="*/ 1176548 w 1077"/>
              <a:gd name="T5" fmla="*/ 537582 h 1781"/>
              <a:gd name="T6" fmla="*/ 1131296 w 1077"/>
              <a:gd name="T7" fmla="*/ 481471 h 1781"/>
              <a:gd name="T8" fmla="*/ 1143967 w 1077"/>
              <a:gd name="T9" fmla="*/ 427170 h 1781"/>
              <a:gd name="T10" fmla="*/ 1234471 w 1077"/>
              <a:gd name="T11" fmla="*/ 338478 h 1781"/>
              <a:gd name="T12" fmla="*/ 1263432 w 1077"/>
              <a:gd name="T13" fmla="*/ 271506 h 1781"/>
              <a:gd name="T14" fmla="*/ 1203699 w 1077"/>
              <a:gd name="T15" fmla="*/ 148423 h 1781"/>
              <a:gd name="T16" fmla="*/ 1196459 w 1077"/>
              <a:gd name="T17" fmla="*/ 90502 h 1781"/>
              <a:gd name="T18" fmla="*/ 1134917 w 1077"/>
              <a:gd name="T19" fmla="*/ 43441 h 1781"/>
              <a:gd name="T20" fmla="*/ 1042603 w 1077"/>
              <a:gd name="T21" fmla="*/ 5430 h 1781"/>
              <a:gd name="T22" fmla="*/ 890557 w 1077"/>
              <a:gd name="T23" fmla="*/ 86882 h 1781"/>
              <a:gd name="T24" fmla="*/ 852545 w 1077"/>
              <a:gd name="T25" fmla="*/ 215395 h 1781"/>
              <a:gd name="T26" fmla="*/ 928568 w 1077"/>
              <a:gd name="T27" fmla="*/ 360198 h 1781"/>
              <a:gd name="T28" fmla="*/ 895987 w 1077"/>
              <a:gd name="T29" fmla="*/ 403639 h 1781"/>
              <a:gd name="T30" fmla="*/ 698689 w 1077"/>
              <a:gd name="T31" fmla="*/ 416309 h 1781"/>
              <a:gd name="T32" fmla="*/ 191868 w 1077"/>
              <a:gd name="T33" fmla="*/ 566543 h 1781"/>
              <a:gd name="T34" fmla="*/ 108604 w 1077"/>
              <a:gd name="T35" fmla="*/ 1140326 h 1781"/>
              <a:gd name="T36" fmla="*/ 249790 w 1077"/>
              <a:gd name="T37" fmla="*/ 1084215 h 1781"/>
              <a:gd name="T38" fmla="*/ 305903 w 1077"/>
              <a:gd name="T39" fmla="*/ 953892 h 1781"/>
              <a:gd name="T40" fmla="*/ 318573 w 1077"/>
              <a:gd name="T41" fmla="*/ 734877 h 1781"/>
              <a:gd name="T42" fmla="*/ 398216 w 1077"/>
              <a:gd name="T43" fmla="*/ 675145 h 1781"/>
              <a:gd name="T44" fmla="*/ 557503 w 1077"/>
              <a:gd name="T45" fmla="*/ 651615 h 1781"/>
              <a:gd name="T46" fmla="*/ 573794 w 1077"/>
              <a:gd name="T47" fmla="*/ 647995 h 1781"/>
              <a:gd name="T48" fmla="*/ 463379 w 1077"/>
              <a:gd name="T49" fmla="*/ 1375631 h 1781"/>
              <a:gd name="T50" fmla="*/ 459759 w 1077"/>
              <a:gd name="T51" fmla="*/ 1437173 h 1781"/>
              <a:gd name="T52" fmla="*/ 472429 w 1077"/>
              <a:gd name="T53" fmla="*/ 1621797 h 1781"/>
              <a:gd name="T54" fmla="*/ 222639 w 1077"/>
              <a:gd name="T55" fmla="*/ 2544918 h 1781"/>
              <a:gd name="T56" fmla="*/ 85073 w 1077"/>
              <a:gd name="T57" fmla="*/ 2856245 h 1781"/>
              <a:gd name="T58" fmla="*/ 7240 w 1077"/>
              <a:gd name="T59" fmla="*/ 2955797 h 1781"/>
              <a:gd name="T60" fmla="*/ 101364 w 1077"/>
              <a:gd name="T61" fmla="*/ 3055349 h 1781"/>
              <a:gd name="T62" fmla="*/ 188248 w 1077"/>
              <a:gd name="T63" fmla="*/ 3102410 h 1781"/>
              <a:gd name="T64" fmla="*/ 220829 w 1077"/>
              <a:gd name="T65" fmla="*/ 3151281 h 1781"/>
              <a:gd name="T66" fmla="*/ 314953 w 1077"/>
              <a:gd name="T67" fmla="*/ 3082500 h 1781"/>
              <a:gd name="T68" fmla="*/ 291422 w 1077"/>
              <a:gd name="T69" fmla="*/ 2961227 h 1781"/>
              <a:gd name="T70" fmla="*/ 584654 w 1077"/>
              <a:gd name="T71" fmla="*/ 2342193 h 1781"/>
              <a:gd name="T72" fmla="*/ 696879 w 1077"/>
              <a:gd name="T73" fmla="*/ 2085167 h 1781"/>
              <a:gd name="T74" fmla="*/ 870646 w 1077"/>
              <a:gd name="T75" fmla="*/ 1706869 h 1781"/>
              <a:gd name="T76" fmla="*/ 1265242 w 1077"/>
              <a:gd name="T77" fmla="*/ 1591026 h 1781"/>
              <a:gd name="T78" fmla="*/ 1234471 w 1077"/>
              <a:gd name="T79" fmla="*/ 1766600 h 1781"/>
              <a:gd name="T80" fmla="*/ 1143967 w 1077"/>
              <a:gd name="T81" fmla="*/ 2065257 h 1781"/>
              <a:gd name="T82" fmla="*/ 1118626 w 1077"/>
              <a:gd name="T83" fmla="*/ 2217300 h 1781"/>
              <a:gd name="T84" fmla="*/ 1212750 w 1077"/>
              <a:gd name="T85" fmla="*/ 2296942 h 1781"/>
              <a:gd name="T86" fmla="*/ 1317734 w 1077"/>
              <a:gd name="T87" fmla="*/ 2305992 h 1781"/>
              <a:gd name="T88" fmla="*/ 1569334 w 1077"/>
              <a:gd name="T89" fmla="*/ 2219110 h 1781"/>
              <a:gd name="T90" fmla="*/ 1362986 w 1077"/>
              <a:gd name="T91" fmla="*/ 2134038 h 1781"/>
              <a:gd name="T92" fmla="*/ 1386517 w 1077"/>
              <a:gd name="T93" fmla="*/ 2135848 h 1781"/>
              <a:gd name="T94" fmla="*/ 1520462 w 1077"/>
              <a:gd name="T95" fmla="*/ 1563875 h 1781"/>
              <a:gd name="T96" fmla="*/ 943049 w 1077"/>
              <a:gd name="T97" fmla="*/ 1375631 h 1781"/>
              <a:gd name="T98" fmla="*/ 919518 w 1077"/>
              <a:gd name="T99" fmla="*/ 1370201 h 1781"/>
              <a:gd name="T100" fmla="*/ 970200 w 1077"/>
              <a:gd name="T101" fmla="*/ 1335810 h 1781"/>
              <a:gd name="T102" fmla="*/ 1098715 w 1077"/>
              <a:gd name="T103" fmla="*/ 924931 h 1781"/>
              <a:gd name="T104" fmla="*/ 1122246 w 1077"/>
              <a:gd name="T105" fmla="*/ 888730 h 1781"/>
              <a:gd name="T106" fmla="*/ 1294203 w 1077"/>
              <a:gd name="T107" fmla="*/ 957512 h 1781"/>
              <a:gd name="T108" fmla="*/ 1513222 w 1077"/>
              <a:gd name="T109" fmla="*/ 1024483 h 1781"/>
              <a:gd name="T110" fmla="*/ 1833605 w 1077"/>
              <a:gd name="T111" fmla="*/ 769267 h 1781"/>
              <a:gd name="T112" fmla="*/ 1811884 w 1077"/>
              <a:gd name="T113" fmla="*/ 725826 h 1781"/>
              <a:gd name="T114" fmla="*/ 1940400 w 1077"/>
              <a:gd name="T115" fmla="*/ 535772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a:sym typeface="Arial" panose="020B0604020202020204" pitchFamily="34" charset="0"/>
              </a:rPr>
              <a:t> </a:t>
            </a:r>
          </a:p>
        </p:txBody>
      </p:sp>
      <p:sp>
        <p:nvSpPr>
          <p:cNvPr id="36883" name="稻壳儿小白白(http://dwz.cn/Wu2UP)"/>
          <p:cNvSpPr>
            <a:spLocks noChangeArrowheads="1"/>
          </p:cNvSpPr>
          <p:nvPr/>
        </p:nvSpPr>
        <p:spPr bwMode="auto">
          <a:xfrm>
            <a:off x="6684963" y="830580"/>
            <a:ext cx="4503737"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buFontTx/>
              <a:buChar char="-"/>
            </a:pPr>
            <a:r>
              <a:rPr lang="zh-CN" altLang="zh-CN" sz="1600" dirty="0">
                <a:sym typeface="+mn-ea"/>
              </a:rPr>
              <a:t>如图所示，由于双因素方差分析法中行因素均大于列因素，因此反驳两个因素相关的假设，即HRTF和HMD之间没有显着的相互作用，并且每个因子的主要影响是统计学上显着的（p &lt;0.05）。</a:t>
            </a:r>
            <a:endParaRPr lang="zh-CN" altLang="zh-CN" sz="1600" dirty="0"/>
          </a:p>
          <a:p>
            <a:pPr marL="342900" indent="-342900">
              <a:buFontTx/>
              <a:buChar char="-"/>
            </a:pPr>
            <a:endParaRPr lang="zh-CN" altLang="zh-CN" sz="1600" dirty="0"/>
          </a:p>
          <a:p>
            <a:pPr marL="342900" indent="-342900">
              <a:buFontTx/>
              <a:buChar char="-"/>
            </a:pPr>
            <a:endParaRPr lang="zh-CN" altLang="zh-CN" sz="1600" dirty="0"/>
          </a:p>
          <a:p>
            <a:pPr marL="342900" indent="-342900">
              <a:buFontTx/>
              <a:buChar char="-"/>
            </a:pPr>
            <a:r>
              <a:rPr lang="zh-CN" altLang="zh-CN" sz="1600" dirty="0">
                <a:sym typeface="+mn-ea"/>
              </a:rPr>
              <a:t> 测试对象的心理声学响应，例如响度，烦恼，活动障碍和低下，与HRTF应用的那些有显着差异（p &lt;0.01）。在HRTF环境中，平均响度为0.73，烦恼为0.45，活动干扰为0.37。对于评估即将到来的道路交通噪音水平可以忍受的受试者，津贴限制低10％。此外，当使用HMD时，测试对象的心理声学响应显示出显着的差异（p &lt;0.05）。 </a:t>
            </a:r>
            <a:endParaRPr lang="zh-CN" altLang="zh-CN" sz="1600" dirty="0"/>
          </a:p>
          <a:p>
            <a:pPr marL="342900" indent="-342900">
              <a:buFontTx/>
              <a:buChar char="-"/>
            </a:pPr>
            <a:endParaRPr lang="zh-CN" altLang="zh-CN" sz="1600" dirty="0"/>
          </a:p>
          <a:p>
            <a:pPr marL="342900" indent="-342900">
              <a:buFontTx/>
              <a:buChar char="-"/>
            </a:pPr>
            <a:endParaRPr lang="zh-CN" altLang="zh-CN" sz="1600" dirty="0"/>
          </a:p>
          <a:p>
            <a:pPr marL="342900" indent="-342900">
              <a:buFontTx/>
              <a:buChar char="-"/>
            </a:pPr>
            <a:r>
              <a:rPr lang="zh-CN" altLang="zh-CN" sz="1600" dirty="0">
                <a:sym typeface="+mn-ea"/>
              </a:rPr>
              <a:t>因此，响度平均降低0.43，烦恼降低0.21，活动干扰降低0.21，容差高7％。 HRTF和HMD对主观反应的相对贡献平均分别为77％和23％，这表明测试对象 当他们评估VR环境中的道路交通噪声时，他们对HRTF更敏感。</a:t>
            </a:r>
            <a:endParaRPr lang="en-US" altLang="zh-CN" sz="1600">
              <a:solidFill>
                <a:srgbClr val="445469"/>
              </a:solidFill>
              <a:sym typeface="Arial" panose="020B0604020202020204" pitchFamily="34" charset="0"/>
            </a:endParaRPr>
          </a:p>
        </p:txBody>
      </p:sp>
      <p:grpSp>
        <p:nvGrpSpPr>
          <p:cNvPr id="36884" name="组合 26"/>
          <p:cNvGrpSpPr/>
          <p:nvPr/>
        </p:nvGrpSpPr>
        <p:grpSpPr bwMode="auto">
          <a:xfrm>
            <a:off x="244475" y="111125"/>
            <a:ext cx="7012305" cy="979804"/>
            <a:chOff x="0" y="0"/>
            <a:chExt cx="7012718" cy="980186"/>
          </a:xfrm>
        </p:grpSpPr>
        <p:grpSp>
          <p:nvGrpSpPr>
            <p:cNvPr id="36885" name="组合 29"/>
            <p:cNvGrpSpPr/>
            <p:nvPr/>
          </p:nvGrpSpPr>
          <p:grpSpPr bwMode="auto">
            <a:xfrm>
              <a:off x="0" y="0"/>
              <a:ext cx="611426" cy="611426"/>
              <a:chOff x="0" y="0"/>
              <a:chExt cx="3020798" cy="3020798"/>
            </a:xfrm>
          </p:grpSpPr>
          <p:pic>
            <p:nvPicPr>
              <p:cNvPr id="36886"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6888" name="文本框 30"/>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1</a:t>
              </a:r>
            </a:p>
          </p:txBody>
        </p:sp>
        <p:sp>
          <p:nvSpPr>
            <p:cNvPr id="36889" name="文本框 31"/>
            <p:cNvSpPr txBox="1">
              <a:spLocks noChangeArrowheads="1"/>
            </p:cNvSpPr>
            <p:nvPr/>
          </p:nvSpPr>
          <p:spPr bwMode="auto">
            <a:xfrm>
              <a:off x="680125" y="26680"/>
              <a:ext cx="6332593" cy="95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HRTF和HMD对主观评价的影响</a:t>
              </a:r>
            </a:p>
            <a:p>
              <a:pPr eaLnBrk="1" hangingPunct="1"/>
              <a:endParaRPr lang="zh-CN" altLang="en-US" sz="2800" b="1">
                <a:solidFill>
                  <a:srgbClr val="4B5E75"/>
                </a:solidFill>
                <a:cs typeface="Vrinda" panose="020B0502040204020203" pitchFamily="34" charset="0"/>
                <a:sym typeface="Arial" panose="020B0604020202020204" pitchFamily="34" charset="0"/>
              </a:endParaRPr>
            </a:p>
          </p:txBody>
        </p:sp>
      </p:gr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稻壳儿小白白(http://dwz.cn/Wu2UP)"/>
          <p:cNvSpPr txBox="1">
            <a:spLocks noChangeArrowheads="1"/>
          </p:cNvSpPr>
          <p:nvPr/>
        </p:nvSpPr>
        <p:spPr bwMode="auto">
          <a:xfrm>
            <a:off x="3509010" y="5544185"/>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altLang="zh-CN" sz="1400" b="1" dirty="0">
                <a:latin typeface="+mn-ea"/>
                <a:ea typeface="+mn-ea"/>
                <a:cs typeface="+mn-ea"/>
                <a:sym typeface="+mn-ea"/>
              </a:rPr>
              <a:t>表4列出了对空间参数和主观评价之间差异进行回归分析的结果。</a:t>
            </a:r>
            <a:endParaRPr lang="en-US" altLang="zh-CN" sz="1400" b="1">
              <a:solidFill>
                <a:srgbClr val="445469"/>
              </a:solidFill>
              <a:latin typeface="+mn-ea"/>
              <a:ea typeface="+mn-ea"/>
              <a:cs typeface="+mn-ea"/>
              <a:sym typeface="Arial" panose="020B0604020202020204" pitchFamily="34" charset="0"/>
            </a:endParaRPr>
          </a:p>
        </p:txBody>
      </p:sp>
      <p:grpSp>
        <p:nvGrpSpPr>
          <p:cNvPr id="20485" name="组合 12"/>
          <p:cNvGrpSpPr/>
          <p:nvPr/>
        </p:nvGrpSpPr>
        <p:grpSpPr bwMode="auto">
          <a:xfrm>
            <a:off x="244475" y="111125"/>
            <a:ext cx="7398385" cy="979804"/>
            <a:chOff x="0" y="0"/>
            <a:chExt cx="7398821" cy="98018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20490" name="文本框 15"/>
            <p:cNvSpPr txBox="1">
              <a:spLocks noChangeArrowheads="1"/>
            </p:cNvSpPr>
            <p:nvPr/>
          </p:nvSpPr>
          <p:spPr bwMode="auto">
            <a:xfrm>
              <a:off x="680125" y="26680"/>
              <a:ext cx="6718696" cy="95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altLang="zh-CN" sz="2800" b="1" dirty="0">
                  <a:latin typeface="+mn-ea"/>
                  <a:ea typeface="+mn-ea"/>
                  <a:sym typeface="+mn-ea"/>
                </a:rPr>
                <a:t>空间属性</a:t>
              </a:r>
              <a:r>
                <a:rPr lang="zh-CN" sz="2800" b="1" dirty="0">
                  <a:latin typeface="+mn-ea"/>
                  <a:ea typeface="+mn-ea"/>
                  <a:sym typeface="+mn-ea"/>
                </a:rPr>
                <a:t>和空间参数</a:t>
              </a:r>
              <a:r>
                <a:rPr lang="zh-CN" altLang="zh-CN" sz="2800" b="1" dirty="0">
                  <a:sym typeface="+mn-ea"/>
                </a:rPr>
                <a:t>对主观评价的影响</a:t>
              </a:r>
            </a:p>
            <a:p>
              <a:pPr eaLnBrk="1" hangingPunct="1"/>
              <a:endParaRPr lang="zh-CN" sz="2800" b="1" dirty="0">
                <a:latin typeface="+mn-ea"/>
                <a:ea typeface="+mn-ea"/>
                <a:sym typeface="+mn-ea"/>
              </a:endParaRPr>
            </a:p>
          </p:txBody>
        </p:sp>
      </p:grpSp>
      <p:pic>
        <p:nvPicPr>
          <p:cNvPr id="10" name="图片 10" descr="1560173999(1)"/>
          <p:cNvPicPr>
            <a:picLocks noChangeAspect="1"/>
          </p:cNvPicPr>
          <p:nvPr/>
        </p:nvPicPr>
        <p:blipFill>
          <a:blip r:embed="rId4"/>
          <a:stretch>
            <a:fillRect/>
          </a:stretch>
        </p:blipFill>
        <p:spPr>
          <a:xfrm>
            <a:off x="831850" y="1002030"/>
            <a:ext cx="10180320" cy="1821815"/>
          </a:xfrm>
          <a:prstGeom prst="rect">
            <a:avLst/>
          </a:prstGeom>
        </p:spPr>
      </p:pic>
      <p:pic>
        <p:nvPicPr>
          <p:cNvPr id="4" name="图片 3"/>
          <p:cNvPicPr>
            <a:picLocks noChangeAspect="1"/>
          </p:cNvPicPr>
          <p:nvPr/>
        </p:nvPicPr>
        <p:blipFill>
          <a:blip r:embed="rId5"/>
          <a:stretch>
            <a:fillRect/>
          </a:stretch>
        </p:blipFill>
        <p:spPr>
          <a:xfrm>
            <a:off x="831850" y="3636645"/>
            <a:ext cx="10401300" cy="1818005"/>
          </a:xfrm>
          <a:prstGeom prst="rect">
            <a:avLst/>
          </a:prstGeom>
          <a:noFill/>
          <a:ln>
            <a:noFill/>
          </a:ln>
        </p:spPr>
      </p:pic>
      <p:sp>
        <p:nvSpPr>
          <p:cNvPr id="2" name="稻壳儿小白白(http://dwz.cn/Wu2UP)"/>
          <p:cNvSpPr txBox="1">
            <a:spLocks noChangeArrowheads="1"/>
          </p:cNvSpPr>
          <p:nvPr/>
        </p:nvSpPr>
        <p:spPr bwMode="auto">
          <a:xfrm>
            <a:off x="3703320" y="2948940"/>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altLang="zh-CN" sz="1400" b="1" dirty="0">
                <a:latin typeface="+mn-ea"/>
                <a:ea typeface="+mn-ea"/>
                <a:cs typeface="+mn-ea"/>
                <a:sym typeface="+mn-ea"/>
              </a:rPr>
              <a:t>表3中计算空间属性和主观评价结果之间的相关系数</a:t>
            </a:r>
            <a:endParaRPr lang="en-US" altLang="zh-CN" sz="1400" b="1">
              <a:solidFill>
                <a:srgbClr val="445469"/>
              </a:solidFill>
              <a:latin typeface="+mn-ea"/>
              <a:ea typeface="+mn-ea"/>
              <a:cs typeface="+mn-ea"/>
              <a:sym typeface="Arial" panose="020B0604020202020204" pitchFamily="34" charset="0"/>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稻壳儿小白白(http://dwz.cn/Wu2UP)"/>
          <p:cNvSpPr txBox="1">
            <a:spLocks noChangeArrowheads="1"/>
          </p:cNvSpPr>
          <p:nvPr/>
        </p:nvSpPr>
        <p:spPr bwMode="auto">
          <a:xfrm>
            <a:off x="3119755" y="5469255"/>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altLang="zh-CN" sz="1400" b="1" dirty="0">
                <a:latin typeface="+mn-ea"/>
                <a:ea typeface="+mn-ea"/>
                <a:cs typeface="+mn-ea"/>
                <a:sym typeface="+mn-ea"/>
              </a:rPr>
              <a:t>表</a:t>
            </a:r>
            <a:r>
              <a:rPr lang="en-US" altLang="zh-CN" sz="1400" b="1" dirty="0">
                <a:latin typeface="+mn-ea"/>
                <a:ea typeface="+mn-ea"/>
                <a:cs typeface="+mn-ea"/>
                <a:sym typeface="+mn-ea"/>
              </a:rPr>
              <a:t>5</a:t>
            </a:r>
            <a:r>
              <a:rPr lang="zh-CN" altLang="zh-CN" sz="1400" b="1" dirty="0">
                <a:latin typeface="+mn-ea"/>
                <a:ea typeface="+mn-ea"/>
                <a:cs typeface="+mn-ea"/>
                <a:sym typeface="+mn-ea"/>
              </a:rPr>
              <a:t>为使用双向方差分析法得到的</a:t>
            </a:r>
            <a:r>
              <a:rPr lang="en-US" altLang="zh-CN" sz="1400" b="1" dirty="0">
                <a:latin typeface="+mn-ea"/>
                <a:ea typeface="+mn-ea"/>
                <a:cs typeface="+mn-ea"/>
                <a:sym typeface="+mn-ea"/>
              </a:rPr>
              <a:t>HRTF</a:t>
            </a:r>
            <a:r>
              <a:rPr lang="zh-CN" altLang="zh-CN" sz="1400" b="1" dirty="0">
                <a:latin typeface="+mn-ea"/>
                <a:ea typeface="+mn-ea"/>
                <a:cs typeface="+mn-ea"/>
                <a:sym typeface="+mn-ea"/>
              </a:rPr>
              <a:t>和</a:t>
            </a:r>
            <a:r>
              <a:rPr lang="en-US" altLang="zh-CN" sz="1400" b="1" dirty="0">
                <a:latin typeface="+mn-ea"/>
                <a:ea typeface="+mn-ea"/>
                <a:cs typeface="+mn-ea"/>
                <a:sym typeface="+mn-ea"/>
              </a:rPr>
              <a:t>HMD</a:t>
            </a:r>
            <a:r>
              <a:rPr lang="zh-CN" altLang="zh-CN" sz="1400" b="1" dirty="0">
                <a:latin typeface="+mn-ea"/>
                <a:ea typeface="+mn-ea"/>
                <a:cs typeface="+mn-ea"/>
                <a:sym typeface="+mn-ea"/>
              </a:rPr>
              <a:t>对空间属性的影响的结果</a:t>
            </a:r>
            <a:endParaRPr lang="en-US" altLang="zh-CN" sz="1400" b="1">
              <a:solidFill>
                <a:srgbClr val="445469"/>
              </a:solidFill>
              <a:latin typeface="+mn-ea"/>
              <a:ea typeface="+mn-ea"/>
              <a:cs typeface="+mn-ea"/>
              <a:sym typeface="Arial" panose="020B0604020202020204" pitchFamily="34" charset="0"/>
            </a:endParaRPr>
          </a:p>
        </p:txBody>
      </p:sp>
      <p:grpSp>
        <p:nvGrpSpPr>
          <p:cNvPr id="20485" name="组合 12"/>
          <p:cNvGrpSpPr/>
          <p:nvPr/>
        </p:nvGrpSpPr>
        <p:grpSpPr bwMode="auto">
          <a:xfrm>
            <a:off x="244475" y="111125"/>
            <a:ext cx="6861810" cy="611188"/>
            <a:chOff x="0" y="0"/>
            <a:chExt cx="6862214" cy="61142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3</a:t>
              </a:r>
            </a:p>
          </p:txBody>
        </p:sp>
        <p:sp>
          <p:nvSpPr>
            <p:cNvPr id="20490" name="文本框 15"/>
            <p:cNvSpPr txBox="1">
              <a:spLocks noChangeArrowheads="1"/>
            </p:cNvSpPr>
            <p:nvPr/>
          </p:nvSpPr>
          <p:spPr bwMode="auto">
            <a:xfrm>
              <a:off x="680125" y="26680"/>
              <a:ext cx="6182089"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HRTF和HMD对空间属性的影响</a:t>
              </a:r>
            </a:p>
          </p:txBody>
        </p:sp>
      </p:grpSp>
      <p:pic>
        <p:nvPicPr>
          <p:cNvPr id="6" name="内容占位符 5" descr="https://img-blog.csdnimg.cn/20190314223416535.png?x-oss-process=image/watermark,type_ZmFuZ3poZW5naGVpdGk,shadow_10,text_aHR0cHM6Ly9ibG9nLmNzZG4ubmV0L2NhdF94aW5n,size_16,color_FFFFFF,t_70"/>
          <p:cNvPicPr>
            <a:picLocks noGr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710" y="996211"/>
            <a:ext cx="10388849" cy="4155541"/>
          </a:xfrm>
          <a:prstGeom prst="rect">
            <a:avLst/>
          </a:prstGeom>
          <a:noFill/>
          <a:ln>
            <a:noFill/>
          </a:ln>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稻壳儿小白白(http://dwz.cn/Wu2UP)"/>
          <p:cNvSpPr>
            <a:spLocks noChangeArrowheads="1"/>
          </p:cNvSpPr>
          <p:nvPr/>
        </p:nvSpPr>
        <p:spPr bwMode="auto">
          <a:xfrm>
            <a:off x="5699125" y="4451350"/>
            <a:ext cx="774700" cy="390525"/>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39" name="稻壳儿小白白(http://dwz.cn/Wu2UP)"/>
          <p:cNvSpPr>
            <a:spLocks noChangeArrowheads="1"/>
          </p:cNvSpPr>
          <p:nvPr/>
        </p:nvSpPr>
        <p:spPr bwMode="auto">
          <a:xfrm>
            <a:off x="4468813" y="3832225"/>
            <a:ext cx="3246437" cy="1631950"/>
          </a:xfrm>
          <a:prstGeom prst="ellipse">
            <a:avLst/>
          </a:prstGeom>
          <a:noFill/>
          <a:ln w="12700" cmpd="sng">
            <a:solidFill>
              <a:srgbClr val="63CFF6"/>
            </a:solidFill>
            <a:prstDash val="lgDash"/>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0" name="稻壳儿小白白(http://dwz.cn/Wu2UP)"/>
          <p:cNvSpPr>
            <a:spLocks noChangeArrowheads="1"/>
          </p:cNvSpPr>
          <p:nvPr/>
        </p:nvSpPr>
        <p:spPr bwMode="auto">
          <a:xfrm>
            <a:off x="4406900" y="4611688"/>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1" name="稻壳儿小白白(http://dwz.cn/Wu2UP)"/>
          <p:cNvSpPr>
            <a:spLocks noChangeArrowheads="1"/>
          </p:cNvSpPr>
          <p:nvPr/>
        </p:nvSpPr>
        <p:spPr bwMode="auto">
          <a:xfrm>
            <a:off x="7654925" y="4611688"/>
            <a:ext cx="134938"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2" name="稻壳儿小白白(http://dwz.cn/Wu2UP)"/>
          <p:cNvSpPr>
            <a:spLocks noChangeArrowheads="1"/>
          </p:cNvSpPr>
          <p:nvPr/>
        </p:nvSpPr>
        <p:spPr bwMode="auto">
          <a:xfrm>
            <a:off x="6837363" y="3903663"/>
            <a:ext cx="134937"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3" name="稻壳儿小白白(http://dwz.cn/Wu2UP)"/>
          <p:cNvSpPr>
            <a:spLocks noChangeArrowheads="1"/>
          </p:cNvSpPr>
          <p:nvPr/>
        </p:nvSpPr>
        <p:spPr bwMode="auto">
          <a:xfrm>
            <a:off x="5226050" y="3903663"/>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4" name="稻壳儿小白白(http://dwz.cn/Wu2UP)"/>
          <p:cNvSpPr>
            <a:spLocks noChangeArrowheads="1"/>
          </p:cNvSpPr>
          <p:nvPr/>
        </p:nvSpPr>
        <p:spPr bwMode="auto">
          <a:xfrm>
            <a:off x="6837363" y="5321300"/>
            <a:ext cx="134937"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5" name="稻壳儿小白白(http://dwz.cn/Wu2UP)"/>
          <p:cNvSpPr>
            <a:spLocks noChangeArrowheads="1"/>
          </p:cNvSpPr>
          <p:nvPr/>
        </p:nvSpPr>
        <p:spPr bwMode="auto">
          <a:xfrm>
            <a:off x="5226050" y="5321300"/>
            <a:ext cx="136525"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6" name="稻壳儿小白白(http://dwz.cn/Wu2UP)"/>
          <p:cNvSpPr>
            <a:spLocks noChangeArrowheads="1"/>
          </p:cNvSpPr>
          <p:nvPr/>
        </p:nvSpPr>
        <p:spPr bwMode="auto">
          <a:xfrm flipH="1">
            <a:off x="3244216" y="3233738"/>
            <a:ext cx="549275" cy="5476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39947" name="稻壳儿小白白(http://dwz.cn/Wu2UP)"/>
          <p:cNvSpPr>
            <a:spLocks noEditPoints="1"/>
          </p:cNvSpPr>
          <p:nvPr/>
        </p:nvSpPr>
        <p:spPr bwMode="auto">
          <a:xfrm>
            <a:off x="3334703" y="3359151"/>
            <a:ext cx="377825" cy="29686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0" name="稻壳儿小白白(http://dwz.cn/Wu2UP)"/>
          <p:cNvSpPr>
            <a:spLocks noChangeArrowheads="1"/>
          </p:cNvSpPr>
          <p:nvPr/>
        </p:nvSpPr>
        <p:spPr bwMode="auto">
          <a:xfrm>
            <a:off x="8413750" y="3249436"/>
            <a:ext cx="549275" cy="5476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39951" name="稻壳儿小白白(http://dwz.cn/Wu2UP)"/>
          <p:cNvSpPr/>
          <p:nvPr/>
        </p:nvSpPr>
        <p:spPr bwMode="auto">
          <a:xfrm>
            <a:off x="8556625" y="3433586"/>
            <a:ext cx="254000" cy="228600"/>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2" name="稻壳儿小白白(http://dwz.cn/Wu2UP)"/>
          <p:cNvSpPr/>
          <p:nvPr/>
        </p:nvSpPr>
        <p:spPr bwMode="auto">
          <a:xfrm>
            <a:off x="8489950" y="3336748"/>
            <a:ext cx="387350" cy="193675"/>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9955"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113" y="2114550"/>
            <a:ext cx="781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50" y="2230438"/>
            <a:ext cx="7445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稻壳儿小白白(http://dwz.cn/Wu2UP)"/>
          <p:cNvSpPr/>
          <p:nvPr/>
        </p:nvSpPr>
        <p:spPr bwMode="auto">
          <a:xfrm>
            <a:off x="5122863" y="4935538"/>
            <a:ext cx="414337" cy="414337"/>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3" name="稻壳儿小白白(http://dwz.cn/Wu2UP)"/>
          <p:cNvSpPr txBox="1">
            <a:spLocks noChangeArrowheads="1"/>
          </p:cNvSpPr>
          <p:nvPr/>
        </p:nvSpPr>
        <p:spPr bwMode="auto">
          <a:xfrm>
            <a:off x="460375" y="2484755"/>
            <a:ext cx="262953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buFontTx/>
              <a:buChar char="-"/>
            </a:pPr>
            <a:r>
              <a:rPr lang="zh-CN" altLang="zh-CN" sz="1400" dirty="0">
                <a:latin typeface="+mn-ea"/>
                <a:ea typeface="+mn-ea"/>
                <a:cs typeface="+mn-ea"/>
                <a:sym typeface="+mn-ea"/>
              </a:rPr>
              <a:t>我们可以看出，在宽度和沉浸感上，</a:t>
            </a:r>
            <a:r>
              <a:rPr lang="en-US" altLang="zh-CN" sz="1400" dirty="0">
                <a:latin typeface="+mn-ea"/>
                <a:ea typeface="+mn-ea"/>
                <a:cs typeface="+mn-ea"/>
                <a:sym typeface="+mn-ea"/>
              </a:rPr>
              <a:t>HRTF</a:t>
            </a:r>
            <a:r>
              <a:rPr lang="zh-CN" altLang="zh-CN" sz="1400" dirty="0">
                <a:latin typeface="+mn-ea"/>
                <a:ea typeface="+mn-ea"/>
                <a:cs typeface="+mn-ea"/>
                <a:sym typeface="+mn-ea"/>
              </a:rPr>
              <a:t>和</a:t>
            </a:r>
            <a:r>
              <a:rPr lang="en-US" altLang="zh-CN" sz="1400" dirty="0">
                <a:latin typeface="+mn-ea"/>
                <a:ea typeface="+mn-ea"/>
                <a:cs typeface="+mn-ea"/>
                <a:sym typeface="+mn-ea"/>
              </a:rPr>
              <a:t>HDM</a:t>
            </a:r>
            <a:r>
              <a:rPr lang="zh-CN" altLang="zh-CN" sz="1400" dirty="0">
                <a:latin typeface="+mn-ea"/>
                <a:ea typeface="+mn-ea"/>
                <a:cs typeface="+mn-ea"/>
                <a:sym typeface="+mn-ea"/>
              </a:rPr>
              <a:t>的组合没有显著的相互作用。在</a:t>
            </a:r>
            <a:r>
              <a:rPr lang="en-US" altLang="zh-CN" sz="1400" dirty="0">
                <a:latin typeface="+mn-ea"/>
                <a:ea typeface="+mn-ea"/>
                <a:cs typeface="+mn-ea"/>
                <a:sym typeface="+mn-ea"/>
              </a:rPr>
              <a:t>HRTF</a:t>
            </a:r>
            <a:r>
              <a:rPr lang="zh-CN" altLang="zh-CN" sz="1400" dirty="0">
                <a:latin typeface="+mn-ea"/>
                <a:ea typeface="+mn-ea"/>
                <a:cs typeface="+mn-ea"/>
                <a:sym typeface="+mn-ea"/>
              </a:rPr>
              <a:t>环境中沉浸感、真实感和客观感的效果更好，在</a:t>
            </a:r>
            <a:r>
              <a:rPr lang="en-US" altLang="zh-CN" sz="1400" dirty="0">
                <a:latin typeface="+mn-ea"/>
                <a:ea typeface="+mn-ea"/>
                <a:cs typeface="+mn-ea"/>
                <a:sym typeface="+mn-ea"/>
              </a:rPr>
              <a:t>HMD</a:t>
            </a:r>
            <a:r>
              <a:rPr lang="zh-CN" altLang="zh-CN" sz="1400" dirty="0">
                <a:latin typeface="+mn-ea"/>
                <a:ea typeface="+mn-ea"/>
                <a:cs typeface="+mn-ea"/>
                <a:sym typeface="+mn-ea"/>
              </a:rPr>
              <a:t>环境中沉浸感和真实感效果更好。特别是，在空间环境的属性中，沉浸感和真实感受</a:t>
            </a:r>
            <a:r>
              <a:rPr lang="en-US" altLang="zh-CN" sz="1400" dirty="0">
                <a:latin typeface="+mn-ea"/>
                <a:ea typeface="+mn-ea"/>
                <a:cs typeface="+mn-ea"/>
                <a:sym typeface="+mn-ea"/>
              </a:rPr>
              <a:t>HMD</a:t>
            </a:r>
            <a:r>
              <a:rPr lang="zh-CN" altLang="zh-CN" sz="1400" dirty="0">
                <a:latin typeface="+mn-ea"/>
                <a:ea typeface="+mn-ea"/>
                <a:cs typeface="+mn-ea"/>
                <a:sym typeface="+mn-ea"/>
              </a:rPr>
              <a:t>的影响很大，这一点与声源识别结果不同。这一发现表明，人类更依赖室内环境中的视觉信息，而不是从外部进入的道路交通噪声的变化特征</a:t>
            </a:r>
            <a:r>
              <a:rPr lang="zh-CN" altLang="en-US" sz="1400" dirty="0">
                <a:latin typeface="+mn-ea"/>
                <a:ea typeface="+mn-ea"/>
                <a:cs typeface="+mn-ea"/>
                <a:sym typeface="+mn-ea"/>
              </a:rPr>
              <a:t>。</a:t>
            </a:r>
          </a:p>
        </p:txBody>
      </p:sp>
      <p:sp>
        <p:nvSpPr>
          <p:cNvPr id="39971" name="稻壳儿小白白(http://dwz.cn/Wu2UP)"/>
          <p:cNvSpPr txBox="1">
            <a:spLocks noChangeArrowheads="1"/>
          </p:cNvSpPr>
          <p:nvPr/>
        </p:nvSpPr>
        <p:spPr bwMode="auto">
          <a:xfrm>
            <a:off x="9130506" y="2842718"/>
            <a:ext cx="2020887"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buFontTx/>
              <a:buChar char="-"/>
            </a:pPr>
            <a:r>
              <a:rPr lang="zh-CN" altLang="zh-CN" sz="1200" dirty="0">
                <a:sym typeface="+mn-ea"/>
              </a:rPr>
              <a:t>这些结果表明，</a:t>
            </a:r>
            <a:r>
              <a:rPr lang="en-US" altLang="zh-CN" sz="1200" dirty="0">
                <a:sym typeface="+mn-ea"/>
              </a:rPr>
              <a:t>HRTF</a:t>
            </a:r>
            <a:r>
              <a:rPr lang="zh-CN" altLang="zh-CN" sz="1200" dirty="0">
                <a:sym typeface="+mn-ea"/>
              </a:rPr>
              <a:t>对噪声方向和宽度的识别有显著贡献。此外，尽管</a:t>
            </a:r>
            <a:r>
              <a:rPr lang="en-US" altLang="zh-CN" sz="1200" dirty="0">
                <a:sym typeface="+mn-ea"/>
              </a:rPr>
              <a:t>HMD</a:t>
            </a:r>
            <a:r>
              <a:rPr lang="zh-CN" altLang="zh-CN" sz="1200" dirty="0">
                <a:sym typeface="+mn-ea"/>
              </a:rPr>
              <a:t>对人类对噪声的识别有一定的视觉影响，但这种影响受到道路交通噪声本身特性的强烈影响，而道路交通噪声本身特性通过实施虚拟现实环境得到了增</a:t>
            </a:r>
            <a:r>
              <a:rPr lang="zh-CN" altLang="en-US" sz="1200" dirty="0">
                <a:sym typeface="+mn-ea"/>
              </a:rPr>
              <a:t>强</a:t>
            </a:r>
            <a:endParaRPr lang="en-US" altLang="zh-CN" sz="1200" dirty="0"/>
          </a:p>
        </p:txBody>
      </p:sp>
      <p:grpSp>
        <p:nvGrpSpPr>
          <p:cNvPr id="39974" name="组合 51"/>
          <p:cNvGrpSpPr/>
          <p:nvPr/>
        </p:nvGrpSpPr>
        <p:grpSpPr bwMode="auto">
          <a:xfrm>
            <a:off x="244475" y="111125"/>
            <a:ext cx="4162424" cy="611188"/>
            <a:chOff x="0" y="0"/>
            <a:chExt cx="4162669" cy="611426"/>
          </a:xfrm>
        </p:grpSpPr>
        <p:grpSp>
          <p:nvGrpSpPr>
            <p:cNvPr id="39975" name="组合 52"/>
            <p:cNvGrpSpPr/>
            <p:nvPr/>
          </p:nvGrpSpPr>
          <p:grpSpPr bwMode="auto">
            <a:xfrm>
              <a:off x="0" y="0"/>
              <a:ext cx="611426" cy="611426"/>
              <a:chOff x="0" y="0"/>
              <a:chExt cx="3020798" cy="3020798"/>
            </a:xfrm>
          </p:grpSpPr>
          <p:pic>
            <p:nvPicPr>
              <p:cNvPr id="39976"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9978" name="文本框 53"/>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9979" name="文本框 54"/>
            <p:cNvSpPr txBox="1">
              <a:spLocks noChangeArrowheads="1"/>
            </p:cNvSpPr>
            <p:nvPr/>
          </p:nvSpPr>
          <p:spPr bwMode="auto">
            <a:xfrm>
              <a:off x="679913" y="26637"/>
              <a:ext cx="3482756"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深入分析</a:t>
              </a:r>
            </a:p>
          </p:txBody>
        </p:sp>
      </p:grpSp>
      <p:sp>
        <p:nvSpPr>
          <p:cNvPr id="44" name="文本框 59"/>
          <p:cNvSpPr txBox="1">
            <a:spLocks noChangeArrowheads="1"/>
          </p:cNvSpPr>
          <p:nvPr/>
        </p:nvSpPr>
        <p:spPr bwMode="auto">
          <a:xfrm>
            <a:off x="200987" y="212628"/>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sz="2400" b="1" dirty="0">
                <a:solidFill>
                  <a:schemeClr val="bg1"/>
                </a:solidFill>
                <a:cs typeface="Vrinda" panose="020B0502040204020203" pitchFamily="34" charset="0"/>
                <a:sym typeface="Arial" panose="020B0604020202020204" pitchFamily="34" charset="0"/>
              </a:rPr>
              <a:t>3.1</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5" name="组合 12"/>
          <p:cNvGrpSpPr/>
          <p:nvPr/>
        </p:nvGrpSpPr>
        <p:grpSpPr bwMode="auto">
          <a:xfrm>
            <a:off x="244475" y="111125"/>
            <a:ext cx="6861810" cy="611188"/>
            <a:chOff x="0" y="0"/>
            <a:chExt cx="6862214" cy="61142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4</a:t>
              </a:r>
            </a:p>
          </p:txBody>
        </p:sp>
        <p:sp>
          <p:nvSpPr>
            <p:cNvPr id="20490" name="文本框 15"/>
            <p:cNvSpPr txBox="1">
              <a:spLocks noChangeArrowheads="1"/>
            </p:cNvSpPr>
            <p:nvPr/>
          </p:nvSpPr>
          <p:spPr bwMode="auto">
            <a:xfrm>
              <a:off x="680125" y="26680"/>
              <a:ext cx="6182089"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HRTF和HMD的相互作用</a:t>
              </a:r>
            </a:p>
          </p:txBody>
        </p:sp>
      </p:grpSp>
      <p:pic>
        <p:nvPicPr>
          <p:cNvPr id="5" name="图片 4" descr="å¨è¿éæå¥å¾çæè¿°"/>
          <p:cNvPicPr/>
          <p:nvPr/>
        </p:nvPicPr>
        <p:blipFill>
          <a:blip r:embed="rId4">
            <a:extLst>
              <a:ext uri="{28A0092B-C50C-407E-A947-70E740481C1C}">
                <a14:useLocalDpi xmlns:a14="http://schemas.microsoft.com/office/drawing/2010/main" val="0"/>
              </a:ext>
            </a:extLst>
          </a:blip>
          <a:srcRect/>
          <a:stretch>
            <a:fillRect/>
          </a:stretch>
        </p:blipFill>
        <p:spPr bwMode="auto">
          <a:xfrm>
            <a:off x="924828" y="904404"/>
            <a:ext cx="5274310" cy="5490210"/>
          </a:xfrm>
          <a:prstGeom prst="rect">
            <a:avLst/>
          </a:prstGeom>
          <a:noFill/>
          <a:ln>
            <a:noFill/>
          </a:ln>
        </p:spPr>
      </p:pic>
      <p:sp>
        <p:nvSpPr>
          <p:cNvPr id="2" name="文本框 1"/>
          <p:cNvSpPr txBox="1"/>
          <p:nvPr/>
        </p:nvSpPr>
        <p:spPr>
          <a:xfrm>
            <a:off x="6780530" y="1803400"/>
            <a:ext cx="4166235" cy="3692525"/>
          </a:xfrm>
          <a:prstGeom prst="rect">
            <a:avLst/>
          </a:prstGeom>
          <a:noFill/>
        </p:spPr>
        <p:txBody>
          <a:bodyPr wrap="square" rtlCol="0" anchor="t">
            <a:spAutoFit/>
          </a:bodyPr>
          <a:lstStyle/>
          <a:p>
            <a:pPr marL="342900" indent="-342900">
              <a:buFontTx/>
              <a:buChar char="-"/>
            </a:pPr>
            <a:r>
              <a:rPr lang="zh-CN" altLang="zh-CN" dirty="0">
                <a:latin typeface="+mn-ea"/>
                <a:ea typeface="+mn-ea"/>
                <a:cs typeface="+mn-ea"/>
                <a:sym typeface="+mn-ea"/>
              </a:rPr>
              <a:t>正如方向和真实感评价结果所表明的那样，由于</a:t>
            </a:r>
            <a:r>
              <a:rPr lang="en-US" altLang="zh-CN" dirty="0">
                <a:latin typeface="+mn-ea"/>
                <a:ea typeface="+mn-ea"/>
                <a:cs typeface="+mn-ea"/>
                <a:sym typeface="+mn-ea"/>
              </a:rPr>
              <a:t>HRTF</a:t>
            </a:r>
            <a:r>
              <a:rPr lang="zh-CN" altLang="zh-CN" dirty="0">
                <a:latin typeface="+mn-ea"/>
                <a:ea typeface="+mn-ea"/>
                <a:cs typeface="+mn-ea"/>
                <a:sym typeface="+mn-ea"/>
              </a:rPr>
              <a:t>和</a:t>
            </a:r>
            <a:r>
              <a:rPr lang="en-US" altLang="zh-CN" dirty="0">
                <a:latin typeface="+mn-ea"/>
                <a:ea typeface="+mn-ea"/>
                <a:cs typeface="+mn-ea"/>
                <a:sym typeface="+mn-ea"/>
              </a:rPr>
              <a:t>HMD</a:t>
            </a:r>
            <a:r>
              <a:rPr lang="zh-CN" altLang="zh-CN" dirty="0">
                <a:latin typeface="+mn-ea"/>
                <a:ea typeface="+mn-ea"/>
                <a:cs typeface="+mn-ea"/>
                <a:sym typeface="+mn-ea"/>
              </a:rPr>
              <a:t>相互作用，</a:t>
            </a:r>
            <a:r>
              <a:rPr lang="zh-CN" altLang="en-US" dirty="0">
                <a:latin typeface="+mn-ea"/>
                <a:ea typeface="+mn-ea"/>
                <a:cs typeface="+mn-ea"/>
                <a:sym typeface="+mn-ea"/>
              </a:rPr>
              <a:t>为了</a:t>
            </a:r>
            <a:r>
              <a:rPr lang="zh-CN" altLang="zh-CN" dirty="0">
                <a:latin typeface="+mn-ea"/>
                <a:ea typeface="+mn-ea"/>
                <a:cs typeface="+mn-ea"/>
                <a:sym typeface="+mn-ea"/>
              </a:rPr>
              <a:t>表征它们，对每个变量的基本主要影响进行了分析，结果如表</a:t>
            </a:r>
            <a:r>
              <a:rPr lang="en-US" altLang="zh-CN" dirty="0">
                <a:latin typeface="+mn-ea"/>
                <a:ea typeface="+mn-ea"/>
                <a:cs typeface="+mn-ea"/>
                <a:sym typeface="+mn-ea"/>
              </a:rPr>
              <a:t>6</a:t>
            </a:r>
            <a:r>
              <a:rPr lang="zh-CN" altLang="zh-CN" dirty="0">
                <a:latin typeface="+mn-ea"/>
                <a:ea typeface="+mn-ea"/>
                <a:cs typeface="+mn-ea"/>
                <a:sym typeface="+mn-ea"/>
              </a:rPr>
              <a:t>所示。</a:t>
            </a:r>
            <a:endParaRPr lang="en-US" altLang="zh-CN" dirty="0">
              <a:latin typeface="+mn-ea"/>
              <a:ea typeface="+mn-ea"/>
              <a:cs typeface="+mn-ea"/>
            </a:endParaRPr>
          </a:p>
          <a:p>
            <a:pPr marL="342900" indent="-342900">
              <a:buFontTx/>
              <a:buChar char="-"/>
            </a:pPr>
            <a:endParaRPr lang="en-US" altLang="zh-CN" dirty="0">
              <a:latin typeface="+mn-ea"/>
              <a:ea typeface="+mn-ea"/>
              <a:cs typeface="+mn-ea"/>
            </a:endParaRPr>
          </a:p>
          <a:p>
            <a:pPr marL="342900" indent="-342900">
              <a:buFontTx/>
              <a:buChar char="-"/>
            </a:pPr>
            <a:r>
              <a:rPr lang="zh-CN" altLang="zh-CN" dirty="0">
                <a:latin typeface="+mn-ea"/>
                <a:ea typeface="+mn-ea"/>
                <a:cs typeface="+mn-ea"/>
                <a:sym typeface="+mn-ea"/>
              </a:rPr>
              <a:t>在方向分析结果中，</a:t>
            </a:r>
            <a:r>
              <a:rPr lang="en-US" altLang="zh-CN" dirty="0">
                <a:latin typeface="+mn-ea"/>
                <a:ea typeface="+mn-ea"/>
                <a:cs typeface="+mn-ea"/>
                <a:sym typeface="+mn-ea"/>
              </a:rPr>
              <a:t>HRTF</a:t>
            </a:r>
            <a:r>
              <a:rPr lang="zh-CN" altLang="zh-CN" dirty="0">
                <a:latin typeface="+mn-ea"/>
                <a:ea typeface="+mn-ea"/>
                <a:cs typeface="+mn-ea"/>
                <a:sym typeface="+mn-ea"/>
              </a:rPr>
              <a:t>的影响显著。因此，在视觉上应用</a:t>
            </a:r>
            <a:r>
              <a:rPr lang="en-US" altLang="zh-CN" dirty="0">
                <a:latin typeface="+mn-ea"/>
                <a:ea typeface="+mn-ea"/>
                <a:cs typeface="+mn-ea"/>
                <a:sym typeface="+mn-ea"/>
              </a:rPr>
              <a:t>HRTF</a:t>
            </a:r>
            <a:r>
              <a:rPr lang="zh-CN" altLang="zh-CN" dirty="0">
                <a:latin typeface="+mn-ea"/>
                <a:ea typeface="+mn-ea"/>
                <a:cs typeface="+mn-ea"/>
                <a:sym typeface="+mn-ea"/>
              </a:rPr>
              <a:t>前后几乎没有差别。当</a:t>
            </a:r>
            <a:r>
              <a:rPr lang="en-US" altLang="zh-CN" dirty="0">
                <a:latin typeface="+mn-ea"/>
                <a:ea typeface="+mn-ea"/>
                <a:cs typeface="+mn-ea"/>
                <a:sym typeface="+mn-ea"/>
              </a:rPr>
              <a:t>HRTF</a:t>
            </a:r>
            <a:r>
              <a:rPr lang="zh-CN" altLang="zh-CN" dirty="0">
                <a:latin typeface="+mn-ea"/>
                <a:ea typeface="+mn-ea"/>
                <a:cs typeface="+mn-ea"/>
                <a:sym typeface="+mn-ea"/>
              </a:rPr>
              <a:t>和</a:t>
            </a:r>
            <a:r>
              <a:rPr lang="en-US" altLang="zh-CN" dirty="0">
                <a:latin typeface="+mn-ea"/>
                <a:ea typeface="+mn-ea"/>
                <a:cs typeface="+mn-ea"/>
                <a:sym typeface="+mn-ea"/>
              </a:rPr>
              <a:t>HMD</a:t>
            </a:r>
            <a:r>
              <a:rPr lang="zh-CN" altLang="zh-CN" dirty="0">
                <a:latin typeface="+mn-ea"/>
                <a:ea typeface="+mn-ea"/>
                <a:cs typeface="+mn-ea"/>
                <a:sym typeface="+mn-ea"/>
              </a:rPr>
              <a:t>分别应用时，真实感发生显著变化，即使排除了交互作用的影响，各因素的影响也具有统计学意义。</a:t>
            </a:r>
            <a:endParaRPr lang="zh-CN" altLang="zh-CN" dirty="0">
              <a:latin typeface="+mn-ea"/>
              <a:ea typeface="+mn-ea"/>
              <a:cs typeface="+mn-ea"/>
            </a:endParaRPr>
          </a:p>
          <a:p>
            <a:pPr marL="342900" indent="-342900">
              <a:buFontTx/>
              <a:buChar char="-"/>
            </a:pPr>
            <a:endParaRPr lang="zh-CN" altLang="en-US">
              <a:latin typeface="+mn-ea"/>
              <a:ea typeface="+mn-ea"/>
              <a:cs typeface="+mn-ea"/>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稻壳儿小白白(http://dwz.cn/Wu2UP)"/>
          <p:cNvSpPr/>
          <p:nvPr/>
        </p:nvSpPr>
        <p:spPr bwMode="auto">
          <a:xfrm>
            <a:off x="1473835" y="2082800"/>
            <a:ext cx="2779395" cy="2692400"/>
          </a:xfrm>
          <a:custGeom>
            <a:avLst/>
            <a:gdLst>
              <a:gd name="T0" fmla="*/ 1735 w 21600"/>
              <a:gd name="T1" fmla="*/ 3821 h 21600"/>
              <a:gd name="T2" fmla="*/ 4745 w 21600"/>
              <a:gd name="T3" fmla="*/ 3821 h 21600"/>
              <a:gd name="T4" fmla="*/ 6052 w 21600"/>
              <a:gd name="T5" fmla="*/ 9978 h 21600"/>
              <a:gd name="T6" fmla="*/ 1735 w 21600"/>
              <a:gd name="T7" fmla="*/ 3821 h 21600"/>
              <a:gd name="T8" fmla="*/ 10800 w 21600"/>
              <a:gd name="T9" fmla="*/ 1439 h 21600"/>
              <a:gd name="T10" fmla="*/ 15358 w 21600"/>
              <a:gd name="T11" fmla="*/ 3236 h 21600"/>
              <a:gd name="T12" fmla="*/ 10800 w 21600"/>
              <a:gd name="T13" fmla="*/ 5038 h 21600"/>
              <a:gd name="T14" fmla="*/ 6242 w 21600"/>
              <a:gd name="T15" fmla="*/ 3236 h 21600"/>
              <a:gd name="T16" fmla="*/ 10800 w 21600"/>
              <a:gd name="T17" fmla="*/ 1439 h 21600"/>
              <a:gd name="T18" fmla="*/ 15548 w 21600"/>
              <a:gd name="T19" fmla="*/ 9978 h 21600"/>
              <a:gd name="T20" fmla="*/ 16855 w 21600"/>
              <a:gd name="T21" fmla="*/ 3821 h 21600"/>
              <a:gd name="T22" fmla="*/ 19866 w 21600"/>
              <a:gd name="T23" fmla="*/ 3821 h 21600"/>
              <a:gd name="T24" fmla="*/ 15548 w 21600"/>
              <a:gd name="T25" fmla="*/ 9978 h 21600"/>
              <a:gd name="T26" fmla="*/ 12216 w 21600"/>
              <a:gd name="T27" fmla="*/ 15911 h 21600"/>
              <a:gd name="T28" fmla="*/ 15690 w 21600"/>
              <a:gd name="T29" fmla="*/ 11871 h 21600"/>
              <a:gd name="T30" fmla="*/ 21600 w 21600"/>
              <a:gd name="T31" fmla="*/ 2998 h 21600"/>
              <a:gd name="T32" fmla="*/ 20750 w 21600"/>
              <a:gd name="T33" fmla="*/ 2177 h 21600"/>
              <a:gd name="T34" fmla="*/ 16635 w 21600"/>
              <a:gd name="T35" fmla="*/ 2177 h 21600"/>
              <a:gd name="T36" fmla="*/ 10800 w 21600"/>
              <a:gd name="T37" fmla="*/ 0 h 21600"/>
              <a:gd name="T38" fmla="*/ 4966 w 21600"/>
              <a:gd name="T39" fmla="*/ 2177 h 21600"/>
              <a:gd name="T40" fmla="*/ 850 w 21600"/>
              <a:gd name="T41" fmla="*/ 2177 h 21600"/>
              <a:gd name="T42" fmla="*/ 0 w 21600"/>
              <a:gd name="T43" fmla="*/ 2998 h 21600"/>
              <a:gd name="T44" fmla="*/ 5912 w 21600"/>
              <a:gd name="T45" fmla="*/ 11871 h 21600"/>
              <a:gd name="T46" fmla="*/ 9384 w 21600"/>
              <a:gd name="T47" fmla="*/ 15911 h 21600"/>
              <a:gd name="T48" fmla="*/ 9384 w 21600"/>
              <a:gd name="T49" fmla="*/ 17450 h 21600"/>
              <a:gd name="T50" fmla="*/ 5461 w 21600"/>
              <a:gd name="T51" fmla="*/ 19487 h 21600"/>
              <a:gd name="T52" fmla="*/ 10800 w 21600"/>
              <a:gd name="T53" fmla="*/ 21600 h 21600"/>
              <a:gd name="T54" fmla="*/ 16139 w 21600"/>
              <a:gd name="T55" fmla="*/ 19487 h 21600"/>
              <a:gd name="T56" fmla="*/ 12216 w 21600"/>
              <a:gd name="T57" fmla="*/ 17450 h 21600"/>
              <a:gd name="T58" fmla="*/ 12216 w 21600"/>
              <a:gd name="T59" fmla="*/ 1591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lIns="38093" tIns="38093" rIns="38093" bIns="38093" anchor="ctr"/>
          <a:lstStyle/>
          <a:p>
            <a:endParaRPr lang="zh-CN" altLang="en-US"/>
          </a:p>
        </p:txBody>
      </p:sp>
      <p:grpSp>
        <p:nvGrpSpPr>
          <p:cNvPr id="30738" name="组合 25"/>
          <p:cNvGrpSpPr/>
          <p:nvPr/>
        </p:nvGrpSpPr>
        <p:grpSpPr bwMode="auto">
          <a:xfrm>
            <a:off x="244475" y="111125"/>
            <a:ext cx="4008438" cy="611188"/>
            <a:chOff x="0" y="0"/>
            <a:chExt cx="4008674" cy="611426"/>
          </a:xfrm>
        </p:grpSpPr>
        <p:grpSp>
          <p:nvGrpSpPr>
            <p:cNvPr id="30739" name="组合 26"/>
            <p:cNvGrpSpPr/>
            <p:nvPr/>
          </p:nvGrpSpPr>
          <p:grpSpPr bwMode="auto">
            <a:xfrm>
              <a:off x="0" y="0"/>
              <a:ext cx="611426" cy="611426"/>
              <a:chOff x="0" y="0"/>
              <a:chExt cx="3020798" cy="3020798"/>
            </a:xfrm>
          </p:grpSpPr>
          <p:pic>
            <p:nvPicPr>
              <p:cNvPr id="3074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0742" name="文本框 32"/>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5</a:t>
              </a:r>
            </a:p>
          </p:txBody>
        </p:sp>
        <p:sp>
          <p:nvSpPr>
            <p:cNvPr id="30743" name="文本框 34"/>
            <p:cNvSpPr txBox="1">
              <a:spLocks noChangeArrowheads="1"/>
            </p:cNvSpPr>
            <p:nvPr/>
          </p:nvSpPr>
          <p:spPr bwMode="auto">
            <a:xfrm>
              <a:off x="679914" y="26637"/>
              <a:ext cx="3328760"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rgbClr val="4B5E75"/>
                  </a:solidFill>
                  <a:sym typeface="Arial" panose="020B0604020202020204" pitchFamily="34" charset="0"/>
                </a:rPr>
                <a:t>实验结果分析结论</a:t>
              </a:r>
            </a:p>
          </p:txBody>
        </p:sp>
      </p:grpSp>
      <p:sp>
        <p:nvSpPr>
          <p:cNvPr id="2" name="文本框 1"/>
          <p:cNvSpPr txBox="1"/>
          <p:nvPr/>
        </p:nvSpPr>
        <p:spPr>
          <a:xfrm>
            <a:off x="4976495" y="1093470"/>
            <a:ext cx="6281420" cy="4523105"/>
          </a:xfrm>
          <a:prstGeom prst="rect">
            <a:avLst/>
          </a:prstGeom>
          <a:noFill/>
        </p:spPr>
        <p:txBody>
          <a:bodyPr wrap="square" rtlCol="0" anchor="t">
            <a:spAutoFit/>
          </a:bodyPr>
          <a:lstStyle/>
          <a:p>
            <a:pPr marL="342900" indent="-342900">
              <a:buFontTx/>
              <a:buChar char="-"/>
            </a:pPr>
            <a:r>
              <a:rPr lang="zh-CN" altLang="en-US" dirty="0">
                <a:sym typeface="+mn-ea"/>
              </a:rPr>
              <a:t>由于参与本研究的受试者意识到他们会对交通噪声进行评估，所以他们并没有反映出他们在日常生活中专注于其他任务时不注意噪声的情况。但是，当评价环境在相同条件下发生变化时，主观反应的变化趋势是明显的。</a:t>
            </a:r>
            <a:endParaRPr lang="en-US" altLang="zh-CN" dirty="0"/>
          </a:p>
          <a:p>
            <a:endParaRPr lang="en-US" altLang="zh-CN" dirty="0"/>
          </a:p>
          <a:p>
            <a:pPr marL="342900" indent="-342900">
              <a:buFontTx/>
              <a:buChar char="-"/>
            </a:pPr>
            <a:r>
              <a:rPr lang="en-US" altLang="zh-CN" dirty="0">
                <a:sym typeface="+mn-ea"/>
              </a:rPr>
              <a:t>HRTF</a:t>
            </a:r>
            <a:r>
              <a:rPr lang="zh-CN" altLang="en-US" dirty="0">
                <a:sym typeface="+mn-ea"/>
              </a:rPr>
              <a:t>提供的方向信息和</a:t>
            </a:r>
            <a:r>
              <a:rPr lang="en-US" altLang="zh-CN" dirty="0">
                <a:sym typeface="+mn-ea"/>
              </a:rPr>
              <a:t>HMD</a:t>
            </a:r>
            <a:r>
              <a:rPr lang="zh-CN" altLang="en-US" dirty="0">
                <a:sym typeface="+mn-ea"/>
              </a:rPr>
              <a:t>提供的视觉信息的影响分别为</a:t>
            </a:r>
            <a:r>
              <a:rPr lang="en-US" altLang="zh-CN" dirty="0">
                <a:sym typeface="+mn-ea"/>
              </a:rPr>
              <a:t>77%</a:t>
            </a:r>
            <a:r>
              <a:rPr lang="zh-CN" altLang="en-US" dirty="0">
                <a:sym typeface="+mn-ea"/>
              </a:rPr>
              <a:t>和</a:t>
            </a:r>
            <a:r>
              <a:rPr lang="en-US" altLang="zh-CN" dirty="0">
                <a:sym typeface="+mn-ea"/>
              </a:rPr>
              <a:t>23%</a:t>
            </a:r>
            <a:r>
              <a:rPr lang="zh-CN" altLang="en-US" dirty="0">
                <a:sym typeface="+mn-ea"/>
              </a:rPr>
              <a:t>。</a:t>
            </a:r>
            <a:endParaRPr lang="en-US" altLang="zh-CN" dirty="0"/>
          </a:p>
          <a:p>
            <a:endParaRPr lang="en-US" altLang="zh-CN" dirty="0"/>
          </a:p>
          <a:p>
            <a:pPr marL="342900" indent="-342900">
              <a:buFontTx/>
              <a:buChar char="-"/>
            </a:pPr>
            <a:r>
              <a:rPr lang="zh-CN" altLang="en-US" dirty="0">
                <a:sym typeface="+mn-ea"/>
              </a:rPr>
              <a:t>当评价与噪声识别相关的因素以及与源、环境相关的空间属性时，与噪声宽度的相关性较高</a:t>
            </a:r>
            <a:r>
              <a:rPr lang="en-US" altLang="zh-CN" dirty="0">
                <a:sym typeface="+mn-ea"/>
              </a:rPr>
              <a:t>(</a:t>
            </a:r>
            <a:r>
              <a:rPr lang="zh-CN" altLang="en-US" dirty="0">
                <a:sym typeface="+mn-ea"/>
              </a:rPr>
              <a:t>平均</a:t>
            </a:r>
            <a:r>
              <a:rPr lang="en-US" altLang="zh-CN" dirty="0">
                <a:sym typeface="+mn-ea"/>
              </a:rPr>
              <a:t>0.48)</a:t>
            </a:r>
            <a:r>
              <a:rPr lang="zh-CN" altLang="en-US" dirty="0">
                <a:sym typeface="+mn-ea"/>
              </a:rPr>
              <a:t>，进一步强调了与方向、沉浸感、真实感的相关性</a:t>
            </a:r>
            <a:endParaRPr lang="en-US" altLang="zh-CN" dirty="0"/>
          </a:p>
          <a:p>
            <a:pPr marL="342900" indent="-342900">
              <a:buFontTx/>
              <a:buChar char="-"/>
            </a:pPr>
            <a:endParaRPr lang="en-US" altLang="zh-CN" dirty="0"/>
          </a:p>
          <a:p>
            <a:pPr marL="342900" indent="-342900">
              <a:buFontTx/>
              <a:buChar char="-"/>
            </a:pPr>
            <a:r>
              <a:rPr lang="zh-CN" altLang="en-US" dirty="0">
                <a:sym typeface="+mn-ea"/>
              </a:rPr>
              <a:t>噪声的识别受</a:t>
            </a:r>
            <a:r>
              <a:rPr lang="en-US" altLang="zh-CN" dirty="0">
                <a:sym typeface="+mn-ea"/>
              </a:rPr>
              <a:t>HRTF</a:t>
            </a:r>
            <a:r>
              <a:rPr lang="zh-CN" altLang="en-US" dirty="0">
                <a:sym typeface="+mn-ea"/>
              </a:rPr>
              <a:t>提供的方向信息的影响。特别是对识别方向的影响显著增加。</a:t>
            </a:r>
            <a:endParaRPr lang="en-US" altLang="zh-CN" dirty="0"/>
          </a:p>
          <a:p>
            <a:endParaRPr lang="en-US" altLang="zh-CN" dirty="0"/>
          </a:p>
          <a:p>
            <a:pPr marL="342900" indent="-342900">
              <a:buFontTx/>
              <a:buChar char="-"/>
            </a:pPr>
            <a:r>
              <a:rPr lang="zh-CN" altLang="en-US" dirty="0">
                <a:sym typeface="+mn-ea"/>
              </a:rPr>
              <a:t>空间识别受</a:t>
            </a:r>
            <a:r>
              <a:rPr lang="en-US" altLang="zh-CN" dirty="0">
                <a:sym typeface="+mn-ea"/>
              </a:rPr>
              <a:t>HMD</a:t>
            </a:r>
            <a:r>
              <a:rPr lang="zh-CN" altLang="en-US" dirty="0">
                <a:sym typeface="+mn-ea"/>
              </a:rPr>
              <a:t>的影响，对真实感的影响显著增加。</a:t>
            </a:r>
            <a:endParaRPr lang="zh-CN" altLang="en-US"/>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8132"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5</a:t>
            </a:r>
            <a:endParaRPr lang="zh-CN" altLang="en-US" sz="13800" b="1">
              <a:solidFill>
                <a:schemeClr val="bg1"/>
              </a:solidFill>
              <a:cs typeface="Vrinda" panose="020B0502040204020203" pitchFamily="34" charset="0"/>
              <a:sym typeface="Arial" panose="020B0604020202020204" pitchFamily="34" charset="0"/>
            </a:endParaRPr>
          </a:p>
        </p:txBody>
      </p:sp>
      <p:sp>
        <p:nvSpPr>
          <p:cNvPr id="48133"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结论</a:t>
            </a:r>
          </a:p>
        </p:txBody>
      </p:sp>
    </p:spTree>
    <p:custDataLst>
      <p:tags r:id="rId1"/>
    </p:custData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稻壳儿小白白(http://dwz.cn/Wu2UP)"/>
          <p:cNvCxnSpPr>
            <a:cxnSpLocks noChangeShapeType="1"/>
          </p:cNvCxnSpPr>
          <p:nvPr/>
        </p:nvCxnSpPr>
        <p:spPr bwMode="auto">
          <a:xfrm>
            <a:off x="3989388" y="3906838"/>
            <a:ext cx="1374775" cy="0"/>
          </a:xfrm>
          <a:prstGeom prst="line">
            <a:avLst/>
          </a:prstGeom>
          <a:noFill/>
          <a:ln w="9525" cmpd="sng">
            <a:solidFill>
              <a:srgbClr val="C1C7D0"/>
            </a:solidFill>
            <a:round/>
          </a:ln>
          <a:extLst>
            <a:ext uri="{909E8E84-426E-40DD-AFC4-6F175D3DCCD1}">
              <a14:hiddenFill xmlns:a14="http://schemas.microsoft.com/office/drawing/2010/main">
                <a:noFill/>
              </a14:hiddenFill>
            </a:ext>
          </a:extLst>
        </p:spPr>
      </p:cxnSp>
      <p:cxnSp>
        <p:nvCxnSpPr>
          <p:cNvPr id="49155" name="稻壳儿小白白(http://dwz.cn/Wu2UP)"/>
          <p:cNvCxnSpPr>
            <a:cxnSpLocks noChangeShapeType="1"/>
          </p:cNvCxnSpPr>
          <p:nvPr/>
        </p:nvCxnSpPr>
        <p:spPr bwMode="auto">
          <a:xfrm flipV="1">
            <a:off x="5364163" y="1890713"/>
            <a:ext cx="0" cy="4030662"/>
          </a:xfrm>
          <a:prstGeom prst="line">
            <a:avLst/>
          </a:prstGeom>
          <a:noFill/>
          <a:ln w="9525" cmpd="sng">
            <a:solidFill>
              <a:srgbClr val="C1C7D0"/>
            </a:solidFill>
            <a:round/>
          </a:ln>
          <a:extLst>
            <a:ext uri="{909E8E84-426E-40DD-AFC4-6F175D3DCCD1}">
              <a14:hiddenFill xmlns:a14="http://schemas.microsoft.com/office/drawing/2010/main">
                <a:noFill/>
              </a14:hiddenFill>
            </a:ext>
          </a:extLst>
        </p:spPr>
      </p:cxnSp>
      <p:sp>
        <p:nvSpPr>
          <p:cNvPr id="49156" name="稻壳儿小白白(http://dwz.cn/Wu2UP)"/>
          <p:cNvSpPr>
            <a:spLocks noChangeArrowheads="1"/>
          </p:cNvSpPr>
          <p:nvPr/>
        </p:nvSpPr>
        <p:spPr bwMode="auto">
          <a:xfrm>
            <a:off x="5910263" y="2678113"/>
            <a:ext cx="908050" cy="90963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57" name="稻壳儿小白白(http://dwz.cn/Wu2UP)"/>
          <p:cNvSpPr>
            <a:spLocks noEditPoints="1"/>
          </p:cNvSpPr>
          <p:nvPr/>
        </p:nvSpPr>
        <p:spPr bwMode="auto">
          <a:xfrm>
            <a:off x="6097588" y="2884488"/>
            <a:ext cx="528637" cy="527050"/>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58" name="稻壳儿小白白(http://dwz.cn/Wu2UP)"/>
          <p:cNvSpPr>
            <a:spLocks noChangeArrowheads="1"/>
          </p:cNvSpPr>
          <p:nvPr/>
        </p:nvSpPr>
        <p:spPr bwMode="auto">
          <a:xfrm>
            <a:off x="2305050" y="3836988"/>
            <a:ext cx="560388" cy="5603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pic>
        <p:nvPicPr>
          <p:cNvPr id="49159"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50" y="1785938"/>
            <a:ext cx="2036763"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稻壳儿小白白(http://dwz.cn/Wu2UP)"/>
          <p:cNvSpPr/>
          <p:nvPr/>
        </p:nvSpPr>
        <p:spPr bwMode="auto">
          <a:xfrm>
            <a:off x="1874838" y="3408363"/>
            <a:ext cx="1422400" cy="1420812"/>
          </a:xfrm>
          <a:custGeom>
            <a:avLst/>
            <a:gdLst>
              <a:gd name="T0" fmla="*/ 250 w 500"/>
              <a:gd name="T1" fmla="*/ 500 h 500"/>
              <a:gd name="T2" fmla="*/ 0 w 500"/>
              <a:gd name="T3" fmla="*/ 250 h 500"/>
              <a:gd name="T4" fmla="*/ 250 w 500"/>
              <a:gd name="T5" fmla="*/ 0 h 500"/>
              <a:gd name="T6" fmla="*/ 348 w 500"/>
              <a:gd name="T7" fmla="*/ 20 h 500"/>
              <a:gd name="T8" fmla="*/ 311 w 500"/>
              <a:gd name="T9" fmla="*/ 75 h 500"/>
              <a:gd name="T10" fmla="*/ 250 w 500"/>
              <a:gd name="T11" fmla="*/ 64 h 500"/>
              <a:gd name="T12" fmla="*/ 64 w 500"/>
              <a:gd name="T13" fmla="*/ 250 h 500"/>
              <a:gd name="T14" fmla="*/ 250 w 500"/>
              <a:gd name="T15" fmla="*/ 435 h 500"/>
              <a:gd name="T16" fmla="*/ 435 w 500"/>
              <a:gd name="T17" fmla="*/ 250 h 500"/>
              <a:gd name="T18" fmla="*/ 414 w 500"/>
              <a:gd name="T19" fmla="*/ 164 h 500"/>
              <a:gd name="T20" fmla="*/ 460 w 500"/>
              <a:gd name="T21" fmla="*/ 114 h 500"/>
              <a:gd name="T22" fmla="*/ 500 w 500"/>
              <a:gd name="T23" fmla="*/ 250 h 500"/>
              <a:gd name="T24" fmla="*/ 250 w 500"/>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61" name="稻壳儿小白白(http://dwz.cn/Wu2UP)"/>
          <p:cNvSpPr/>
          <p:nvPr/>
        </p:nvSpPr>
        <p:spPr bwMode="auto">
          <a:xfrm>
            <a:off x="1497013" y="3030538"/>
            <a:ext cx="2176462" cy="2174875"/>
          </a:xfrm>
          <a:custGeom>
            <a:avLst/>
            <a:gdLst>
              <a:gd name="T0" fmla="*/ 383 w 765"/>
              <a:gd name="T1" fmla="*/ 765 h 765"/>
              <a:gd name="T2" fmla="*/ 0 w 765"/>
              <a:gd name="T3" fmla="*/ 383 h 765"/>
              <a:gd name="T4" fmla="*/ 383 w 765"/>
              <a:gd name="T5" fmla="*/ 0 h 765"/>
              <a:gd name="T6" fmla="*/ 562 w 765"/>
              <a:gd name="T7" fmla="*/ 45 h 765"/>
              <a:gd name="T8" fmla="*/ 529 w 765"/>
              <a:gd name="T9" fmla="*/ 93 h 765"/>
              <a:gd name="T10" fmla="*/ 383 w 765"/>
              <a:gd name="T11" fmla="*/ 58 h 765"/>
              <a:gd name="T12" fmla="*/ 153 w 765"/>
              <a:gd name="T13" fmla="*/ 153 h 765"/>
              <a:gd name="T14" fmla="*/ 58 w 765"/>
              <a:gd name="T15" fmla="*/ 383 h 765"/>
              <a:gd name="T16" fmla="*/ 153 w 765"/>
              <a:gd name="T17" fmla="*/ 612 h 765"/>
              <a:gd name="T18" fmla="*/ 383 w 765"/>
              <a:gd name="T19" fmla="*/ 707 h 765"/>
              <a:gd name="T20" fmla="*/ 612 w 765"/>
              <a:gd name="T21" fmla="*/ 612 h 765"/>
              <a:gd name="T22" fmla="*/ 707 w 765"/>
              <a:gd name="T23" fmla="*/ 383 h 765"/>
              <a:gd name="T24" fmla="*/ 640 w 765"/>
              <a:gd name="T25" fmla="*/ 186 h 765"/>
              <a:gd name="T26" fmla="*/ 680 w 765"/>
              <a:gd name="T27" fmla="*/ 143 h 765"/>
              <a:gd name="T28" fmla="*/ 765 w 765"/>
              <a:gd name="T29" fmla="*/ 383 h 765"/>
              <a:gd name="T30" fmla="*/ 383 w 765"/>
              <a:gd name="T31"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62" name="稻壳儿小白白(http://dwz.cn/Wu2UP)"/>
          <p:cNvSpPr/>
          <p:nvPr/>
        </p:nvSpPr>
        <p:spPr bwMode="auto">
          <a:xfrm>
            <a:off x="1111250" y="2643188"/>
            <a:ext cx="2951163" cy="2947987"/>
          </a:xfrm>
          <a:custGeom>
            <a:avLst/>
            <a:gdLst>
              <a:gd name="T0" fmla="*/ 519 w 1038"/>
              <a:gd name="T1" fmla="*/ 0 h 1037"/>
              <a:gd name="T2" fmla="*/ 775 w 1038"/>
              <a:gd name="T3" fmla="*/ 68 h 1037"/>
              <a:gd name="T4" fmla="*/ 740 w 1038"/>
              <a:gd name="T5" fmla="*/ 119 h 1037"/>
              <a:gd name="T6" fmla="*/ 519 w 1038"/>
              <a:gd name="T7" fmla="*/ 62 h 1037"/>
              <a:gd name="T8" fmla="*/ 196 w 1038"/>
              <a:gd name="T9" fmla="*/ 196 h 1037"/>
              <a:gd name="T10" fmla="*/ 62 w 1038"/>
              <a:gd name="T11" fmla="*/ 519 h 1037"/>
              <a:gd name="T12" fmla="*/ 196 w 1038"/>
              <a:gd name="T13" fmla="*/ 842 h 1037"/>
              <a:gd name="T14" fmla="*/ 519 w 1038"/>
              <a:gd name="T15" fmla="*/ 976 h 1037"/>
              <a:gd name="T16" fmla="*/ 842 w 1038"/>
              <a:gd name="T17" fmla="*/ 842 h 1037"/>
              <a:gd name="T18" fmla="*/ 976 w 1038"/>
              <a:gd name="T19" fmla="*/ 519 h 1037"/>
              <a:gd name="T20" fmla="*/ 867 w 1038"/>
              <a:gd name="T21" fmla="*/ 224 h 1037"/>
              <a:gd name="T22" fmla="*/ 910 w 1038"/>
              <a:gd name="T23" fmla="*/ 178 h 1037"/>
              <a:gd name="T24" fmla="*/ 1038 w 1038"/>
              <a:gd name="T25" fmla="*/ 519 h 1037"/>
              <a:gd name="T26" fmla="*/ 519 w 1038"/>
              <a:gd name="T27" fmla="*/ 1037 h 1037"/>
              <a:gd name="T28" fmla="*/ 0 w 1038"/>
              <a:gd name="T29" fmla="*/ 519 h 1037"/>
              <a:gd name="T30" fmla="*/ 519 w 1038"/>
              <a:gd name="T3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cxnSp>
        <p:nvCxnSpPr>
          <p:cNvPr id="49163" name="稻壳儿小白白(http://dwz.cn/Wu2UP)"/>
          <p:cNvCxnSpPr>
            <a:cxnSpLocks noChangeShapeType="1"/>
          </p:cNvCxnSpPr>
          <p:nvPr/>
        </p:nvCxnSpPr>
        <p:spPr bwMode="auto">
          <a:xfrm>
            <a:off x="5364163" y="3192463"/>
            <a:ext cx="425450"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cxnSp>
        <p:nvCxnSpPr>
          <p:cNvPr id="49164" name="稻壳儿小白白(http://dwz.cn/Wu2UP)"/>
          <p:cNvCxnSpPr>
            <a:cxnSpLocks noChangeShapeType="1"/>
          </p:cNvCxnSpPr>
          <p:nvPr/>
        </p:nvCxnSpPr>
        <p:spPr bwMode="auto">
          <a:xfrm>
            <a:off x="5364163" y="4594225"/>
            <a:ext cx="425450"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grpSp>
        <p:nvGrpSpPr>
          <p:cNvPr id="49165" name="稻壳儿小白白(http://dwz.cn/Wu2UP)"/>
          <p:cNvGrpSpPr/>
          <p:nvPr/>
        </p:nvGrpSpPr>
        <p:grpSpPr bwMode="auto">
          <a:xfrm>
            <a:off x="5364163" y="1890713"/>
            <a:ext cx="425450" cy="4030662"/>
            <a:chOff x="0" y="0"/>
            <a:chExt cx="637913" cy="6047288"/>
          </a:xfrm>
        </p:grpSpPr>
        <p:cxnSp>
          <p:nvCxnSpPr>
            <p:cNvPr id="49166" name="稻壳儿小白白(http://dwz.cn/Wu2UP)"/>
            <p:cNvCxnSpPr>
              <a:cxnSpLocks noChangeShapeType="1"/>
            </p:cNvCxnSpPr>
            <p:nvPr/>
          </p:nvCxnSpPr>
          <p:spPr bwMode="auto">
            <a:xfrm>
              <a:off x="0" y="0"/>
              <a:ext cx="637913"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cxnSp>
          <p:nvCxnSpPr>
            <p:cNvPr id="49167" name="稻壳儿小白白(http://dwz.cn/Wu2UP)"/>
            <p:cNvCxnSpPr>
              <a:cxnSpLocks noChangeShapeType="1"/>
            </p:cNvCxnSpPr>
            <p:nvPr/>
          </p:nvCxnSpPr>
          <p:spPr bwMode="auto">
            <a:xfrm flipV="1">
              <a:off x="0" y="6047288"/>
              <a:ext cx="637913"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grpSp>
      <p:sp>
        <p:nvSpPr>
          <p:cNvPr id="49168" name="稻壳儿小白白(http://dwz.cn/Wu2UP)"/>
          <p:cNvSpPr>
            <a:spLocks noChangeArrowheads="1"/>
          </p:cNvSpPr>
          <p:nvPr/>
        </p:nvSpPr>
        <p:spPr bwMode="auto">
          <a:xfrm>
            <a:off x="5910263" y="4030663"/>
            <a:ext cx="908050" cy="90963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69" name="稻壳儿小白白(http://dwz.cn/Wu2UP)"/>
          <p:cNvSpPr>
            <a:spLocks noEditPoints="1"/>
          </p:cNvSpPr>
          <p:nvPr/>
        </p:nvSpPr>
        <p:spPr bwMode="auto">
          <a:xfrm>
            <a:off x="6100763" y="4279900"/>
            <a:ext cx="522287" cy="411163"/>
          </a:xfrm>
          <a:custGeom>
            <a:avLst/>
            <a:gdLst>
              <a:gd name="T0" fmla="*/ 969 w 1152"/>
              <a:gd name="T1" fmla="*/ 520 h 908"/>
              <a:gd name="T2" fmla="*/ 1145 w 1152"/>
              <a:gd name="T3" fmla="*/ 882 h 908"/>
              <a:gd name="T4" fmla="*/ 1128 w 1152"/>
              <a:gd name="T5" fmla="*/ 908 h 908"/>
              <a:gd name="T6" fmla="*/ 24 w 1152"/>
              <a:gd name="T7" fmla="*/ 908 h 908"/>
              <a:gd name="T8" fmla="*/ 7 w 1152"/>
              <a:gd name="T9" fmla="*/ 882 h 908"/>
              <a:gd name="T10" fmla="*/ 183 w 1152"/>
              <a:gd name="T11" fmla="*/ 520 h 908"/>
              <a:gd name="T12" fmla="*/ 200 w 1152"/>
              <a:gd name="T13" fmla="*/ 510 h 908"/>
              <a:gd name="T14" fmla="*/ 351 w 1152"/>
              <a:gd name="T15" fmla="*/ 510 h 908"/>
              <a:gd name="T16" fmla="*/ 365 w 1152"/>
              <a:gd name="T17" fmla="*/ 516 h 908"/>
              <a:gd name="T18" fmla="*/ 396 w 1152"/>
              <a:gd name="T19" fmla="*/ 551 h 908"/>
              <a:gd name="T20" fmla="*/ 426 w 1152"/>
              <a:gd name="T21" fmla="*/ 584 h 908"/>
              <a:gd name="T22" fmla="*/ 246 w 1152"/>
              <a:gd name="T23" fmla="*/ 584 h 908"/>
              <a:gd name="T24" fmla="*/ 230 w 1152"/>
              <a:gd name="T25" fmla="*/ 594 h 908"/>
              <a:gd name="T26" fmla="*/ 113 w 1152"/>
              <a:gd name="T27" fmla="*/ 834 h 908"/>
              <a:gd name="T28" fmla="*/ 1039 w 1152"/>
              <a:gd name="T29" fmla="*/ 834 h 908"/>
              <a:gd name="T30" fmla="*/ 922 w 1152"/>
              <a:gd name="T31" fmla="*/ 594 h 908"/>
              <a:gd name="T32" fmla="*/ 906 w 1152"/>
              <a:gd name="T33" fmla="*/ 584 h 908"/>
              <a:gd name="T34" fmla="*/ 726 w 1152"/>
              <a:gd name="T35" fmla="*/ 584 h 908"/>
              <a:gd name="T36" fmla="*/ 756 w 1152"/>
              <a:gd name="T37" fmla="*/ 551 h 908"/>
              <a:gd name="T38" fmla="*/ 787 w 1152"/>
              <a:gd name="T39" fmla="*/ 516 h 908"/>
              <a:gd name="T40" fmla="*/ 801 w 1152"/>
              <a:gd name="T41" fmla="*/ 510 h 908"/>
              <a:gd name="T42" fmla="*/ 952 w 1152"/>
              <a:gd name="T43" fmla="*/ 510 h 908"/>
              <a:gd name="T44" fmla="*/ 969 w 1152"/>
              <a:gd name="T45" fmla="*/ 520 h 908"/>
              <a:gd name="T46" fmla="*/ 835 w 1152"/>
              <a:gd name="T47" fmla="*/ 273 h 908"/>
              <a:gd name="T48" fmla="*/ 593 w 1152"/>
              <a:gd name="T49" fmla="*/ 697 h 908"/>
              <a:gd name="T50" fmla="*/ 559 w 1152"/>
              <a:gd name="T51" fmla="*/ 697 h 908"/>
              <a:gd name="T52" fmla="*/ 321 w 1152"/>
              <a:gd name="T53" fmla="*/ 327 h 908"/>
              <a:gd name="T54" fmla="*/ 551 w 1152"/>
              <a:gd name="T55" fmla="*/ 15 h 908"/>
              <a:gd name="T56" fmla="*/ 835 w 1152"/>
              <a:gd name="T57" fmla="*/ 273 h 908"/>
              <a:gd name="T58" fmla="*/ 713 w 1152"/>
              <a:gd name="T59" fmla="*/ 273 h 908"/>
              <a:gd name="T60" fmla="*/ 576 w 1152"/>
              <a:gd name="T61" fmla="*/ 136 h 908"/>
              <a:gd name="T62" fmla="*/ 439 w 1152"/>
              <a:gd name="T63" fmla="*/ 273 h 908"/>
              <a:gd name="T64" fmla="*/ 576 w 1152"/>
              <a:gd name="T65" fmla="*/ 410 h 908"/>
              <a:gd name="T66" fmla="*/ 713 w 1152"/>
              <a:gd name="T67" fmla="*/ 273 h 908"/>
              <a:gd name="T68" fmla="*/ 713 w 1152"/>
              <a:gd name="T69" fmla="*/ 273 h 908"/>
              <a:gd name="T70" fmla="*/ 713 w 1152"/>
              <a:gd name="T71" fmla="*/ 27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0" name="稻壳儿小白白(http://dwz.cn/Wu2UP)"/>
          <p:cNvSpPr>
            <a:spLocks noChangeArrowheads="1"/>
          </p:cNvSpPr>
          <p:nvPr/>
        </p:nvSpPr>
        <p:spPr bwMode="auto">
          <a:xfrm>
            <a:off x="5910263" y="5384800"/>
            <a:ext cx="908050" cy="90963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71" name="稻壳儿小白白(http://dwz.cn/Wu2UP)"/>
          <p:cNvSpPr>
            <a:spLocks noEditPoints="1"/>
          </p:cNvSpPr>
          <p:nvPr/>
        </p:nvSpPr>
        <p:spPr bwMode="auto">
          <a:xfrm>
            <a:off x="6132513" y="5591175"/>
            <a:ext cx="458787" cy="41751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2" name="稻壳儿小白白(http://dwz.cn/Wu2UP)"/>
          <p:cNvSpPr>
            <a:spLocks noChangeArrowheads="1"/>
          </p:cNvSpPr>
          <p:nvPr/>
        </p:nvSpPr>
        <p:spPr bwMode="auto">
          <a:xfrm>
            <a:off x="5910263" y="1366838"/>
            <a:ext cx="908050" cy="90805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73" name="稻壳儿小白白(http://dwz.cn/Wu2UP)"/>
          <p:cNvSpPr/>
          <p:nvPr/>
        </p:nvSpPr>
        <p:spPr bwMode="auto">
          <a:xfrm>
            <a:off x="6138863" y="1614488"/>
            <a:ext cx="452437" cy="412750"/>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4" name="稻壳儿小白白(http://dwz.cn/Wu2UP)"/>
          <p:cNvSpPr txBox="1">
            <a:spLocks noChangeArrowheads="1"/>
          </p:cNvSpPr>
          <p:nvPr/>
        </p:nvSpPr>
        <p:spPr bwMode="auto">
          <a:xfrm>
            <a:off x="6938963" y="1527726"/>
            <a:ext cx="4562475" cy="51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en-US" altLang="zh-CN" sz="1200" dirty="0">
                <a:solidFill>
                  <a:srgbClr val="445469"/>
                </a:solidFill>
                <a:sym typeface="Arial" panose="020B0604020202020204" pitchFamily="34" charset="0"/>
              </a:rPr>
              <a:t>HRTF</a:t>
            </a:r>
            <a:r>
              <a:rPr lang="zh-CN" altLang="en-US" sz="1200" dirty="0">
                <a:solidFill>
                  <a:srgbClr val="445469"/>
                </a:solidFill>
                <a:sym typeface="Arial" panose="020B0604020202020204" pitchFamily="34" charset="0"/>
              </a:rPr>
              <a:t>提供的方向信息和</a:t>
            </a:r>
            <a:r>
              <a:rPr lang="en-US" altLang="zh-CN" sz="1200" dirty="0">
                <a:solidFill>
                  <a:srgbClr val="445469"/>
                </a:solidFill>
                <a:sym typeface="Arial" panose="020B0604020202020204" pitchFamily="34" charset="0"/>
              </a:rPr>
              <a:t>HMD</a:t>
            </a:r>
            <a:r>
              <a:rPr lang="zh-CN" altLang="en-US" sz="1200" dirty="0">
                <a:solidFill>
                  <a:srgbClr val="445469"/>
                </a:solidFill>
                <a:sym typeface="Arial" panose="020B0604020202020204" pitchFamily="34" charset="0"/>
              </a:rPr>
              <a:t>提供的视觉信息的影响分别为</a:t>
            </a:r>
            <a:r>
              <a:rPr lang="en-US" altLang="zh-CN" sz="1200" dirty="0">
                <a:solidFill>
                  <a:srgbClr val="445469"/>
                </a:solidFill>
                <a:sym typeface="Arial" panose="020B0604020202020204" pitchFamily="34" charset="0"/>
              </a:rPr>
              <a:t>77%</a:t>
            </a:r>
            <a:r>
              <a:rPr lang="zh-CN" altLang="en-US" sz="1200" dirty="0">
                <a:solidFill>
                  <a:srgbClr val="445469"/>
                </a:solidFill>
                <a:sym typeface="Arial" panose="020B0604020202020204" pitchFamily="34" charset="0"/>
              </a:rPr>
              <a:t>和</a:t>
            </a:r>
            <a:r>
              <a:rPr lang="en-US" altLang="zh-CN" sz="1200" dirty="0">
                <a:solidFill>
                  <a:srgbClr val="445469"/>
                </a:solidFill>
                <a:sym typeface="Arial" panose="020B0604020202020204" pitchFamily="34" charset="0"/>
              </a:rPr>
              <a:t>23%</a:t>
            </a:r>
            <a:r>
              <a:rPr lang="zh-CN" altLang="en-US" sz="1200" dirty="0">
                <a:solidFill>
                  <a:srgbClr val="445469"/>
                </a:solidFill>
                <a:sym typeface="Arial" panose="020B0604020202020204" pitchFamily="34" charset="0"/>
              </a:rPr>
              <a:t>。</a:t>
            </a:r>
          </a:p>
        </p:txBody>
      </p:sp>
      <p:sp>
        <p:nvSpPr>
          <p:cNvPr id="49176" name="稻壳儿小白白(http://dwz.cn/Wu2UP)"/>
          <p:cNvSpPr txBox="1">
            <a:spLocks noChangeArrowheads="1"/>
          </p:cNvSpPr>
          <p:nvPr/>
        </p:nvSpPr>
        <p:spPr bwMode="auto">
          <a:xfrm>
            <a:off x="6938963" y="2823126"/>
            <a:ext cx="4562475" cy="7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当评价与噪声识别相关的因素以及与源、环境相关的空间属性时，与噪声宽度的相关性较高</a:t>
            </a:r>
            <a:r>
              <a:rPr lang="en-US" altLang="zh-CN" sz="1200" dirty="0">
                <a:solidFill>
                  <a:srgbClr val="445469"/>
                </a:solidFill>
                <a:sym typeface="Arial" panose="020B0604020202020204" pitchFamily="34" charset="0"/>
              </a:rPr>
              <a:t>(</a:t>
            </a:r>
            <a:r>
              <a:rPr lang="zh-CN" altLang="en-US" sz="1200" dirty="0">
                <a:solidFill>
                  <a:srgbClr val="445469"/>
                </a:solidFill>
                <a:sym typeface="Arial" panose="020B0604020202020204" pitchFamily="34" charset="0"/>
              </a:rPr>
              <a:t>平均</a:t>
            </a:r>
            <a:r>
              <a:rPr lang="en-US" altLang="zh-CN" sz="1200" dirty="0">
                <a:solidFill>
                  <a:srgbClr val="445469"/>
                </a:solidFill>
                <a:sym typeface="Arial" panose="020B0604020202020204" pitchFamily="34" charset="0"/>
              </a:rPr>
              <a:t>0.48)</a:t>
            </a:r>
            <a:r>
              <a:rPr lang="zh-CN" altLang="en-US" sz="1200" dirty="0">
                <a:solidFill>
                  <a:srgbClr val="445469"/>
                </a:solidFill>
                <a:sym typeface="Arial" panose="020B0604020202020204" pitchFamily="34" charset="0"/>
              </a:rPr>
              <a:t>，进一步强调了与方向、沉浸感、真实感的相关性</a:t>
            </a:r>
          </a:p>
        </p:txBody>
      </p:sp>
      <p:sp>
        <p:nvSpPr>
          <p:cNvPr id="49178" name="稻壳儿小白白(http://dwz.cn/Wu2UP)"/>
          <p:cNvSpPr txBox="1">
            <a:spLocks noChangeArrowheads="1"/>
          </p:cNvSpPr>
          <p:nvPr/>
        </p:nvSpPr>
        <p:spPr bwMode="auto">
          <a:xfrm>
            <a:off x="6938963" y="4231238"/>
            <a:ext cx="4562475" cy="51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噪声的识别受</a:t>
            </a:r>
            <a:r>
              <a:rPr lang="en-US" altLang="zh-CN" sz="1200" dirty="0">
                <a:solidFill>
                  <a:srgbClr val="445469"/>
                </a:solidFill>
                <a:sym typeface="Arial" panose="020B0604020202020204" pitchFamily="34" charset="0"/>
              </a:rPr>
              <a:t>HRTF</a:t>
            </a:r>
            <a:r>
              <a:rPr lang="zh-CN" altLang="en-US" sz="1200" dirty="0">
                <a:solidFill>
                  <a:srgbClr val="445469"/>
                </a:solidFill>
                <a:sym typeface="Arial" panose="020B0604020202020204" pitchFamily="34" charset="0"/>
              </a:rPr>
              <a:t>提供的方向信息的影响。特别是对识别方向的影响显著增加。</a:t>
            </a:r>
          </a:p>
        </p:txBody>
      </p:sp>
      <p:sp>
        <p:nvSpPr>
          <p:cNvPr id="49180" name="稻壳儿小白白(http://dwz.cn/Wu2UP)"/>
          <p:cNvSpPr txBox="1">
            <a:spLocks noChangeArrowheads="1"/>
          </p:cNvSpPr>
          <p:nvPr/>
        </p:nvSpPr>
        <p:spPr bwMode="auto">
          <a:xfrm>
            <a:off x="6938963" y="5506001"/>
            <a:ext cx="456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空间识别受</a:t>
            </a:r>
            <a:r>
              <a:rPr lang="en-US" altLang="zh-CN" sz="1200" dirty="0">
                <a:solidFill>
                  <a:srgbClr val="445469"/>
                </a:solidFill>
                <a:sym typeface="Arial" panose="020B0604020202020204" pitchFamily="34" charset="0"/>
              </a:rPr>
              <a:t>HMD</a:t>
            </a:r>
            <a:r>
              <a:rPr lang="zh-CN" altLang="en-US" sz="1200" dirty="0">
                <a:solidFill>
                  <a:srgbClr val="445469"/>
                </a:solidFill>
                <a:sym typeface="Arial" panose="020B0604020202020204" pitchFamily="34" charset="0"/>
              </a:rPr>
              <a:t>的影响，对真实感的影响显著增加。</a:t>
            </a:r>
          </a:p>
        </p:txBody>
      </p:sp>
      <p:grpSp>
        <p:nvGrpSpPr>
          <p:cNvPr id="49182" name="组合 39"/>
          <p:cNvGrpSpPr/>
          <p:nvPr/>
        </p:nvGrpSpPr>
        <p:grpSpPr bwMode="auto">
          <a:xfrm>
            <a:off x="244475" y="111125"/>
            <a:ext cx="4008438" cy="611188"/>
            <a:chOff x="0" y="0"/>
            <a:chExt cx="4008674" cy="611426"/>
          </a:xfrm>
        </p:grpSpPr>
        <p:grpSp>
          <p:nvGrpSpPr>
            <p:cNvPr id="49183" name="组合 45"/>
            <p:cNvGrpSpPr/>
            <p:nvPr/>
          </p:nvGrpSpPr>
          <p:grpSpPr bwMode="auto">
            <a:xfrm>
              <a:off x="0" y="0"/>
              <a:ext cx="611426" cy="611426"/>
              <a:chOff x="0" y="0"/>
              <a:chExt cx="3020798" cy="3020798"/>
            </a:xfrm>
          </p:grpSpPr>
          <p:pic>
            <p:nvPicPr>
              <p:cNvPr id="49184"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49186" name="文本框 50"/>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5</a:t>
              </a:r>
              <a:endParaRPr lang="zh-CN" altLang="en-US" sz="3200" b="1">
                <a:solidFill>
                  <a:schemeClr val="bg1"/>
                </a:solidFill>
                <a:cs typeface="Vrinda" panose="020B0502040204020203" pitchFamily="34" charset="0"/>
                <a:sym typeface="Arial" panose="020B0604020202020204" pitchFamily="34" charset="0"/>
              </a:endParaRPr>
            </a:p>
          </p:txBody>
        </p:sp>
        <p:sp>
          <p:nvSpPr>
            <p:cNvPr id="49187" name="文本框 51"/>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cs typeface="Vrinda" panose="020B0502040204020203" pitchFamily="34" charset="0"/>
                  <a:sym typeface="Arial" panose="020B0604020202020204" pitchFamily="34" charset="0"/>
                </a:rPr>
                <a:t>结论</a:t>
              </a:r>
            </a:p>
          </p:txBody>
        </p:sp>
      </p:grpSp>
    </p:spTree>
    <p:custDataLst>
      <p:tags r:id="rId1"/>
    </p:custData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等腰三角形 66"/>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Lst>
            <a:ahLst/>
            <a:cxnLst>
              <a:cxn ang="0">
                <a:pos x="T0" y="T1"/>
              </a:cxn>
              <a:cxn ang="0">
                <a:pos x="T2" y="T3"/>
              </a:cxn>
              <a:cxn ang="0">
                <a:pos x="T4" y="T5"/>
              </a:cxn>
              <a:cxn ang="0">
                <a:pos x="T6" y="T7"/>
              </a:cxn>
              <a:cxn ang="0">
                <a:pos x="T8" y="T9"/>
              </a:cxn>
            </a:cxnLst>
            <a:rect l="0" t="0" r="r" b="b"/>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7" name="等腰三角形 67"/>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Lst>
            <a:ahLst/>
            <a:cxnLst>
              <a:cxn ang="0">
                <a:pos x="T0" y="T1"/>
              </a:cxn>
              <a:cxn ang="0">
                <a:pos x="T2" y="T3"/>
              </a:cxn>
              <a:cxn ang="0">
                <a:pos x="T4" y="T5"/>
              </a:cxn>
              <a:cxn ang="0">
                <a:pos x="T6" y="T7"/>
              </a:cxn>
            </a:cxnLst>
            <a:rect l="0" t="0" r="r" b="b"/>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8" name="等腰三角形 64"/>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Lst>
            <a:ahLst/>
            <a:cxnLst>
              <a:cxn ang="0">
                <a:pos x="T0" y="T1"/>
              </a:cxn>
              <a:cxn ang="0">
                <a:pos x="T2" y="T3"/>
              </a:cxn>
              <a:cxn ang="0">
                <a:pos x="T4" y="T5"/>
              </a:cxn>
              <a:cxn ang="0">
                <a:pos x="T6" y="T7"/>
              </a:cxn>
              <a:cxn ang="0">
                <a:pos x="T8" y="T9"/>
              </a:cxn>
            </a:cxnLst>
            <a:rect l="0" t="0" r="r" b="b"/>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9" name="椭圆 6"/>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0" name="椭圆 7"/>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1" name="椭圆 8"/>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2" name="椭圆 9"/>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3" name="椭圆 10"/>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4" name="椭圆 11"/>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7355" name="直接连接符 12"/>
          <p:cNvCxnSpPr>
            <a:cxnSpLocks noChangeShapeType="1"/>
            <a:endCxn id="57349" idx="3"/>
          </p:cNvCxnSpPr>
          <p:nvPr/>
        </p:nvCxnSpPr>
        <p:spPr bwMode="auto">
          <a:xfrm flipV="1">
            <a:off x="0" y="1603375"/>
            <a:ext cx="7450138" cy="4532313"/>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56" name="直接连接符 15"/>
          <p:cNvCxnSpPr>
            <a:cxnSpLocks noChangeShapeType="1"/>
            <a:stCxn id="57376" idx="7"/>
          </p:cNvCxnSpPr>
          <p:nvPr/>
        </p:nvCxnSpPr>
        <p:spPr bwMode="auto">
          <a:xfrm flipV="1">
            <a:off x="1971675" y="0"/>
            <a:ext cx="3273425" cy="234315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7" name="直接连接符 16"/>
          <p:cNvCxnSpPr>
            <a:cxnSpLocks noChangeShapeType="1"/>
            <a:endCxn id="57376" idx="2"/>
          </p:cNvCxnSpPr>
          <p:nvPr/>
        </p:nvCxnSpPr>
        <p:spPr bwMode="auto">
          <a:xfrm flipV="1">
            <a:off x="-58738" y="2532063"/>
            <a:ext cx="1573213" cy="461962"/>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8" name="直接连接符 17"/>
          <p:cNvCxnSpPr>
            <a:cxnSpLocks noChangeShapeType="1"/>
          </p:cNvCxnSpPr>
          <p:nvPr/>
        </p:nvCxnSpPr>
        <p:spPr bwMode="auto">
          <a:xfrm flipH="1">
            <a:off x="-155575" y="14288"/>
            <a:ext cx="1111250" cy="51260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9" name="直接连接符 18"/>
          <p:cNvCxnSpPr>
            <a:cxnSpLocks noChangeShapeType="1"/>
            <a:stCxn id="57376" idx="5"/>
            <a:endCxn id="57353" idx="1"/>
          </p:cNvCxnSpPr>
          <p:nvPr/>
        </p:nvCxnSpPr>
        <p:spPr bwMode="auto">
          <a:xfrm>
            <a:off x="1971675" y="2722563"/>
            <a:ext cx="2146300" cy="2405062"/>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0" name="直接连接符 19"/>
          <p:cNvCxnSpPr>
            <a:cxnSpLocks noChangeShapeType="1"/>
            <a:endCxn id="57353" idx="7"/>
          </p:cNvCxnSpPr>
          <p:nvPr/>
        </p:nvCxnSpPr>
        <p:spPr bwMode="auto">
          <a:xfrm flipH="1">
            <a:off x="4357688" y="1597025"/>
            <a:ext cx="3127375" cy="3530600"/>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61" name="直接连接符 20"/>
          <p:cNvCxnSpPr>
            <a:cxnSpLocks noChangeShapeType="1"/>
          </p:cNvCxnSpPr>
          <p:nvPr/>
        </p:nvCxnSpPr>
        <p:spPr bwMode="auto">
          <a:xfrm>
            <a:off x="1100138" y="-144463"/>
            <a:ext cx="6272212" cy="1468438"/>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62" name="直接连接符 21"/>
          <p:cNvCxnSpPr>
            <a:cxnSpLocks noChangeShapeType="1"/>
            <a:stCxn id="57353" idx="6"/>
          </p:cNvCxnSpPr>
          <p:nvPr/>
        </p:nvCxnSpPr>
        <p:spPr bwMode="auto">
          <a:xfrm flipV="1">
            <a:off x="4406900" y="4230688"/>
            <a:ext cx="6707188" cy="10175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3" name="直接连接符 22"/>
          <p:cNvCxnSpPr>
            <a:cxnSpLocks noChangeShapeType="1"/>
            <a:endCxn id="57349" idx="4"/>
          </p:cNvCxnSpPr>
          <p:nvPr/>
        </p:nvCxnSpPr>
        <p:spPr bwMode="auto">
          <a:xfrm flipH="1" flipV="1">
            <a:off x="7640638" y="1681163"/>
            <a:ext cx="1198562" cy="51768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4" name="直接连接符 23"/>
          <p:cNvCxnSpPr>
            <a:cxnSpLocks noChangeShapeType="1"/>
            <a:endCxn id="57351" idx="3"/>
          </p:cNvCxnSpPr>
          <p:nvPr/>
        </p:nvCxnSpPr>
        <p:spPr bwMode="auto">
          <a:xfrm flipV="1">
            <a:off x="9344025" y="4392613"/>
            <a:ext cx="1849438" cy="24653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5" name="直接连接符 24"/>
          <p:cNvCxnSpPr>
            <a:cxnSpLocks noChangeShapeType="1"/>
          </p:cNvCxnSpPr>
          <p:nvPr/>
        </p:nvCxnSpPr>
        <p:spPr bwMode="auto">
          <a:xfrm flipH="1" flipV="1">
            <a:off x="10163175" y="958850"/>
            <a:ext cx="2028825" cy="258762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6" name="直接连接符 25"/>
          <p:cNvCxnSpPr>
            <a:cxnSpLocks noChangeShapeType="1"/>
            <a:stCxn id="57349" idx="7"/>
          </p:cNvCxnSpPr>
          <p:nvPr/>
        </p:nvCxnSpPr>
        <p:spPr bwMode="auto">
          <a:xfrm flipV="1">
            <a:off x="7829550" y="-136525"/>
            <a:ext cx="1797050" cy="1360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7" name="直接连接符 26"/>
          <p:cNvCxnSpPr>
            <a:cxnSpLocks noChangeShapeType="1"/>
          </p:cNvCxnSpPr>
          <p:nvPr/>
        </p:nvCxnSpPr>
        <p:spPr bwMode="auto">
          <a:xfrm flipV="1">
            <a:off x="7716838" y="-60325"/>
            <a:ext cx="474662" cy="138430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8" name="直接连接符 27"/>
          <p:cNvCxnSpPr>
            <a:cxnSpLocks noChangeShapeType="1"/>
          </p:cNvCxnSpPr>
          <p:nvPr/>
        </p:nvCxnSpPr>
        <p:spPr bwMode="auto">
          <a:xfrm flipH="1">
            <a:off x="-136525" y="-60325"/>
            <a:ext cx="946150" cy="65087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9" name="直接连接符 28"/>
          <p:cNvCxnSpPr>
            <a:cxnSpLocks noChangeShapeType="1"/>
          </p:cNvCxnSpPr>
          <p:nvPr/>
        </p:nvCxnSpPr>
        <p:spPr bwMode="auto">
          <a:xfrm flipH="1">
            <a:off x="10231438" y="-227013"/>
            <a:ext cx="42862" cy="1082676"/>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70" name="直接连接符 29"/>
          <p:cNvCxnSpPr>
            <a:cxnSpLocks noChangeShapeType="1"/>
          </p:cNvCxnSpPr>
          <p:nvPr/>
        </p:nvCxnSpPr>
        <p:spPr bwMode="auto">
          <a:xfrm flipH="1">
            <a:off x="10085388" y="360363"/>
            <a:ext cx="2270125" cy="474662"/>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71" name="直接连接符 30"/>
          <p:cNvCxnSpPr>
            <a:cxnSpLocks noChangeShapeType="1"/>
            <a:endCxn id="57377" idx="7"/>
          </p:cNvCxnSpPr>
          <p:nvPr/>
        </p:nvCxnSpPr>
        <p:spPr bwMode="auto">
          <a:xfrm flipH="1">
            <a:off x="10328275" y="-144463"/>
            <a:ext cx="820738" cy="852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sp>
        <p:nvSpPr>
          <p:cNvPr id="57372" name="椭圆 31"/>
          <p:cNvSpPr>
            <a:spLocks noChangeArrowheads="1"/>
          </p:cNvSpPr>
          <p:nvPr/>
        </p:nvSpPr>
        <p:spPr bwMode="auto">
          <a:xfrm>
            <a:off x="3408363" y="850900"/>
            <a:ext cx="5111750" cy="511175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73" name="等腰三角形 65"/>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Lst>
            <a:ahLst/>
            <a:cxnLst>
              <a:cxn ang="0">
                <a:pos x="T0" y="T1"/>
              </a:cxn>
              <a:cxn ang="0">
                <a:pos x="T2" y="T3"/>
              </a:cxn>
              <a:cxn ang="0">
                <a:pos x="T4" y="T5"/>
              </a:cxn>
              <a:cxn ang="0">
                <a:pos x="T6" y="T7"/>
              </a:cxn>
            </a:cxnLst>
            <a:rect l="0" t="0" r="r" b="b"/>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4" name="等腰三角形 67"/>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Lst>
            <a:ahLst/>
            <a:cxnLst>
              <a:cxn ang="0">
                <a:pos x="T0" y="T1"/>
              </a:cxn>
              <a:cxn ang="0">
                <a:pos x="T2" y="T3"/>
              </a:cxn>
              <a:cxn ang="0">
                <a:pos x="T4" y="T5"/>
              </a:cxn>
              <a:cxn ang="0">
                <a:pos x="T6" y="T7"/>
              </a:cxn>
            </a:cxnLst>
            <a:rect l="0" t="0" r="r" b="b"/>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5" name="等腰三角形 64"/>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Lst>
            <a:ahLst/>
            <a:cxnLst>
              <a:cxn ang="0">
                <a:pos x="T0" y="T1"/>
              </a:cxn>
              <a:cxn ang="0">
                <a:pos x="T2" y="T3"/>
              </a:cxn>
              <a:cxn ang="0">
                <a:pos x="T4" y="T5"/>
              </a:cxn>
              <a:cxn ang="0">
                <a:pos x="T6" y="T7"/>
              </a:cxn>
            </a:cxnLst>
            <a:rect l="0" t="0" r="r" b="b"/>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6" name="椭圆 37"/>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77" name="椭圆 38"/>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7378" name="直接连接符 39"/>
          <p:cNvCxnSpPr>
            <a:cxnSpLocks noChangeShapeType="1"/>
          </p:cNvCxnSpPr>
          <p:nvPr/>
        </p:nvCxnSpPr>
        <p:spPr bwMode="auto">
          <a:xfrm flipH="1">
            <a:off x="11420475" y="4157663"/>
            <a:ext cx="703263" cy="238125"/>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sp>
        <p:nvSpPr>
          <p:cNvPr id="57379" name="文本框 14"/>
          <p:cNvSpPr txBox="1">
            <a:spLocks noChangeArrowheads="1"/>
          </p:cNvSpPr>
          <p:nvPr/>
        </p:nvSpPr>
        <p:spPr bwMode="auto">
          <a:xfrm>
            <a:off x="3479800" y="2794000"/>
            <a:ext cx="48847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8800" b="1">
                <a:solidFill>
                  <a:srgbClr val="FFFFFF"/>
                </a:solidFill>
                <a:sym typeface="Arial" panose="020B0604020202020204" pitchFamily="34" charset="0"/>
              </a:rPr>
              <a:t>THANKS</a:t>
            </a:r>
            <a:endParaRPr lang="zh-CN" altLang="en-US" sz="8800" b="1">
              <a:solidFill>
                <a:srgbClr val="FFFFFF"/>
              </a:solidFill>
              <a:sym typeface="Arial" panose="020B0604020202020204" pitchFamily="34" charset="0"/>
            </a:endParaRPr>
          </a:p>
        </p:txBody>
      </p:sp>
    </p:spTree>
    <p:custDataLst>
      <p:tags r:id="rId1"/>
    </p:custData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稻壳儿小白白(http://dwz.cn/Wu2UP)"/>
          <p:cNvSpPr>
            <a:spLocks noChangeShapeType="1"/>
          </p:cNvSpPr>
          <p:nvPr/>
        </p:nvSpPr>
        <p:spPr bwMode="auto">
          <a:xfrm flipV="1">
            <a:off x="1533525" y="3571875"/>
            <a:ext cx="9166225" cy="0"/>
          </a:xfrm>
          <a:prstGeom prst="line">
            <a:avLst/>
          </a:prstGeom>
          <a:noFill/>
          <a:ln w="12700" cmpd="sng">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3315" name="稻壳儿小白白(http://dwz.cn/Wu2UP)"/>
          <p:cNvSpPr>
            <a:spLocks noChangeShapeType="1"/>
          </p:cNvSpPr>
          <p:nvPr/>
        </p:nvSpPr>
        <p:spPr bwMode="auto">
          <a:xfrm flipV="1">
            <a:off x="5872163" y="1700213"/>
            <a:ext cx="0" cy="4021137"/>
          </a:xfrm>
          <a:prstGeom prst="line">
            <a:avLst/>
          </a:prstGeom>
          <a:noFill/>
          <a:ln w="12700" cmpd="sng">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3316" name="稻壳儿小白白(http://dwz.cn/Wu2UP)"/>
          <p:cNvSpPr>
            <a:spLocks noChangeArrowheads="1"/>
          </p:cNvSpPr>
          <p:nvPr/>
        </p:nvSpPr>
        <p:spPr bwMode="auto">
          <a:xfrm>
            <a:off x="1506538" y="2041525"/>
            <a:ext cx="914400" cy="91440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7" name="稻壳儿小白白(http://dwz.cn/Wu2UP)"/>
          <p:cNvSpPr>
            <a:spLocks noChangeArrowheads="1"/>
          </p:cNvSpPr>
          <p:nvPr/>
        </p:nvSpPr>
        <p:spPr bwMode="auto">
          <a:xfrm>
            <a:off x="6270625" y="2001838"/>
            <a:ext cx="914400" cy="914400"/>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8" name="稻壳儿小白白(http://dwz.cn/Wu2UP)"/>
          <p:cNvSpPr>
            <a:spLocks noChangeArrowheads="1"/>
          </p:cNvSpPr>
          <p:nvPr/>
        </p:nvSpPr>
        <p:spPr bwMode="auto">
          <a:xfrm>
            <a:off x="1506538" y="4316413"/>
            <a:ext cx="914400" cy="914400"/>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9" name="稻壳儿小白白(http://dwz.cn/Wu2UP)"/>
          <p:cNvSpPr>
            <a:spLocks noChangeArrowheads="1"/>
          </p:cNvSpPr>
          <p:nvPr/>
        </p:nvSpPr>
        <p:spPr bwMode="auto">
          <a:xfrm>
            <a:off x="6270625" y="4276725"/>
            <a:ext cx="914400" cy="91440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20" name="稻壳儿小白白(http://dwz.cn/Wu2UP)"/>
          <p:cNvSpPr/>
          <p:nvPr/>
        </p:nvSpPr>
        <p:spPr bwMode="auto">
          <a:xfrm>
            <a:off x="1778000" y="4627563"/>
            <a:ext cx="347663" cy="349250"/>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1" name="稻壳儿小白白(http://dwz.cn/Wu2UP)"/>
          <p:cNvSpPr>
            <a:spLocks noEditPoints="1"/>
          </p:cNvSpPr>
          <p:nvPr/>
        </p:nvSpPr>
        <p:spPr bwMode="auto">
          <a:xfrm>
            <a:off x="6545263" y="2286000"/>
            <a:ext cx="365125" cy="34131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2" name="稻壳儿小白白(http://dwz.cn/Wu2UP)"/>
          <p:cNvSpPr>
            <a:spLocks noEditPoints="1"/>
          </p:cNvSpPr>
          <p:nvPr/>
        </p:nvSpPr>
        <p:spPr bwMode="auto">
          <a:xfrm>
            <a:off x="6596063" y="4541838"/>
            <a:ext cx="327025" cy="349250"/>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1332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322513"/>
            <a:ext cx="3476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稻壳儿小白白(http://dwz.cn/Wu2UP)"/>
          <p:cNvSpPr>
            <a:spLocks noChangeArrowheads="1"/>
          </p:cNvSpPr>
          <p:nvPr/>
        </p:nvSpPr>
        <p:spPr bwMode="auto">
          <a:xfrm>
            <a:off x="2630488" y="2094151"/>
            <a:ext cx="28432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原型算法</a:t>
            </a:r>
            <a:endParaRPr lang="en-US" altLang="zh-CN" sz="1400" dirty="0"/>
          </a:p>
          <a:p>
            <a:r>
              <a:rPr lang="zh-CN" altLang="en-US" sz="1400" dirty="0"/>
              <a:t>还没有出现建立过程模型、提取过程日志记录文件并挖掘文件的概念，仅对过程本身进行挖掘分析。</a:t>
            </a:r>
            <a:endParaRPr lang="en-US" altLang="zh-CN" sz="1400" dirty="0"/>
          </a:p>
        </p:txBody>
      </p:sp>
      <p:sp>
        <p:nvSpPr>
          <p:cNvPr id="13326" name="稻壳儿小白白(http://dwz.cn/Wu2UP)"/>
          <p:cNvSpPr>
            <a:spLocks noChangeArrowheads="1"/>
          </p:cNvSpPr>
          <p:nvPr/>
        </p:nvSpPr>
        <p:spPr bwMode="auto">
          <a:xfrm>
            <a:off x="7421562" y="2094151"/>
            <a:ext cx="30374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模型改进算法</a:t>
            </a:r>
            <a:endParaRPr lang="en-US" altLang="zh-CN" sz="1400" dirty="0"/>
          </a:p>
          <a:p>
            <a:r>
              <a:rPr lang="zh-CN" altLang="en-US" sz="1400" dirty="0"/>
              <a:t>预先已知原过程模型，通过日志记录文件与过程挖掘算法改进原过程模型。</a:t>
            </a:r>
            <a:endParaRPr lang="en-US" altLang="zh-CN" sz="1400" dirty="0"/>
          </a:p>
        </p:txBody>
      </p:sp>
      <p:sp>
        <p:nvSpPr>
          <p:cNvPr id="13328" name="稻壳儿小白白(http://dwz.cn/Wu2UP)"/>
          <p:cNvSpPr>
            <a:spLocks noChangeArrowheads="1"/>
          </p:cNvSpPr>
          <p:nvPr/>
        </p:nvSpPr>
        <p:spPr bwMode="auto">
          <a:xfrm>
            <a:off x="2630488" y="4391025"/>
            <a:ext cx="2946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模型创造算法</a:t>
            </a:r>
            <a:endParaRPr lang="en-US" altLang="zh-CN" sz="1400" dirty="0"/>
          </a:p>
          <a:p>
            <a:r>
              <a:rPr lang="zh-CN" altLang="en-US" sz="1400" dirty="0"/>
              <a:t>预先未知原过程模型，通过日志记录文件与过程挖掘算法创造过程模型。</a:t>
            </a:r>
            <a:endParaRPr lang="en-US" altLang="zh-CN" sz="1400" dirty="0"/>
          </a:p>
        </p:txBody>
      </p:sp>
      <p:sp>
        <p:nvSpPr>
          <p:cNvPr id="13330" name="稻壳儿小白白(http://dwz.cn/Wu2UP)"/>
          <p:cNvSpPr>
            <a:spLocks noChangeArrowheads="1"/>
          </p:cNvSpPr>
          <p:nvPr/>
        </p:nvSpPr>
        <p:spPr bwMode="auto">
          <a:xfrm>
            <a:off x="7421563" y="4391025"/>
            <a:ext cx="28432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信息提取算法</a:t>
            </a:r>
            <a:endParaRPr lang="en-US" altLang="zh-CN" sz="1400" dirty="0"/>
          </a:p>
          <a:p>
            <a:r>
              <a:rPr lang="zh-CN" altLang="en-US" sz="1400" dirty="0"/>
              <a:t>通过过程模型和日志记录文件提取与实际生产过程相关的有用信息。</a:t>
            </a:r>
            <a:endParaRPr lang="en-US" altLang="zh-CN" sz="1400" dirty="0"/>
          </a:p>
        </p:txBody>
      </p:sp>
      <p:grpSp>
        <p:nvGrpSpPr>
          <p:cNvPr id="13332" name="组合 39"/>
          <p:cNvGrpSpPr/>
          <p:nvPr/>
        </p:nvGrpSpPr>
        <p:grpSpPr bwMode="auto">
          <a:xfrm>
            <a:off x="244475" y="111125"/>
            <a:ext cx="4008438" cy="611188"/>
            <a:chOff x="0" y="0"/>
            <a:chExt cx="4008674" cy="611426"/>
          </a:xfrm>
        </p:grpSpPr>
        <p:grpSp>
          <p:nvGrpSpPr>
            <p:cNvPr id="13333" name="组合 40"/>
            <p:cNvGrpSpPr/>
            <p:nvPr/>
          </p:nvGrpSpPr>
          <p:grpSpPr bwMode="auto">
            <a:xfrm>
              <a:off x="0" y="0"/>
              <a:ext cx="611426" cy="611426"/>
              <a:chOff x="0" y="0"/>
              <a:chExt cx="3020798" cy="3020798"/>
            </a:xfrm>
          </p:grpSpPr>
          <p:pic>
            <p:nvPicPr>
              <p:cNvPr id="13334"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3336" name="文本框 45"/>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13337" name="文本框 46"/>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过程挖掘算法</a:t>
              </a:r>
            </a:p>
          </p:txBody>
        </p:sp>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460"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2</a:t>
            </a:r>
            <a:endParaRPr lang="zh-CN" altLang="en-US" sz="13800" b="1">
              <a:solidFill>
                <a:schemeClr val="bg1"/>
              </a:solidFill>
              <a:cs typeface="Vrinda" panose="020B0502040204020203" pitchFamily="34" charset="0"/>
              <a:sym typeface="Arial" panose="020B0604020202020204" pitchFamily="34" charset="0"/>
            </a:endParaRPr>
          </a:p>
        </p:txBody>
      </p:sp>
      <p:sp>
        <p:nvSpPr>
          <p:cNvPr id="19461"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个人算法介绍</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165345" y="155086"/>
            <a:ext cx="9512033" cy="734485"/>
            <a:chOff x="0" y="0"/>
            <a:chExt cx="9512593" cy="734771"/>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3124319" y="21134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pic>
        <p:nvPicPr>
          <p:cNvPr id="2" name="图片 1">
            <a:extLst>
              <a:ext uri="{FF2B5EF4-FFF2-40B4-BE49-F238E27FC236}">
                <a16:creationId xmlns:a16="http://schemas.microsoft.com/office/drawing/2014/main" id="{804721AC-3AA1-41D5-9F73-09F86FCA1117}"/>
              </a:ext>
            </a:extLst>
          </p:cNvPr>
          <p:cNvPicPr>
            <a:picLocks noChangeAspect="1"/>
          </p:cNvPicPr>
          <p:nvPr/>
        </p:nvPicPr>
        <p:blipFill>
          <a:blip r:embed="rId5"/>
          <a:stretch>
            <a:fillRect/>
          </a:stretch>
        </p:blipFill>
        <p:spPr>
          <a:xfrm>
            <a:off x="1662833" y="1142792"/>
            <a:ext cx="8725656" cy="4801016"/>
          </a:xfrm>
          <a:prstGeom prst="rect">
            <a:avLst/>
          </a:prstGeom>
        </p:spPr>
      </p:pic>
    </p:spTree>
    <p:custDataLst>
      <p:tags r:id="rId1"/>
    </p:custData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问题背景</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r>
              <a:rPr lang="zh-CN" altLang="en-US" sz="2400" dirty="0">
                <a:solidFill>
                  <a:srgbClr val="4B5E75"/>
                </a:solidFill>
                <a:latin typeface="仿宋" panose="02010609060101010101" pitchFamily="49" charset="-122"/>
                <a:ea typeface="仿宋" panose="02010609060101010101" pitchFamily="49" charset="-122"/>
                <a:sym typeface="Arial" panose="020B0604020202020204" pitchFamily="34" charset="0"/>
              </a:rPr>
              <a:t>在解决实际问题的过程中，</a:t>
            </a:r>
            <a:r>
              <a:rPr lang="zh-CN" altLang="en-US" sz="2400" dirty="0">
                <a:solidFill>
                  <a:srgbClr val="4B5E75"/>
                </a:solidFill>
                <a:latin typeface="仿宋" panose="02010609060101010101" pitchFamily="49" charset="-122"/>
                <a:ea typeface="仿宋" panose="02010609060101010101" pitchFamily="49" charset="-122"/>
              </a:rPr>
              <a:t>当待挖掘的过程模型非常复杂的时候，当前已有的过程发现算法往往不能建立正确的过程模型。这种情况下，我们需要通过过程增强技术对模型进行修正与完善。过程增强过程两个常见的手段为：</a:t>
            </a:r>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6D1CC9EA-7C94-41C5-B09A-F20969292EA9}"/>
              </a:ext>
            </a:extLst>
          </p:cNvPr>
          <p:cNvPicPr>
            <a:picLocks noChangeAspect="1"/>
          </p:cNvPicPr>
          <p:nvPr/>
        </p:nvPicPr>
        <p:blipFill>
          <a:blip r:embed="rId5"/>
          <a:stretch>
            <a:fillRect/>
          </a:stretch>
        </p:blipFill>
        <p:spPr>
          <a:xfrm>
            <a:off x="1663523" y="3492926"/>
            <a:ext cx="8281998" cy="1724170"/>
          </a:xfrm>
          <a:prstGeom prst="rect">
            <a:avLst/>
          </a:prstGeom>
        </p:spPr>
      </p:pic>
    </p:spTree>
    <p:custDataLst>
      <p:tags r:id="rId1"/>
    </p:custDataLst>
    <p:extLst>
      <p:ext uri="{BB962C8B-B14F-4D97-AF65-F5344CB8AC3E}">
        <p14:creationId xmlns:p14="http://schemas.microsoft.com/office/powerpoint/2010/main" val="216615842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缺点</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endPar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a:p>
            <a:pPr eaLnBrk="1" hangingPunct="1"/>
            <a:r>
              <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rPr>
              <a:t>	</a:t>
            </a:r>
            <a:r>
              <a:rPr lang="zh-CN" altLang="en-US" sz="2400" dirty="0">
                <a:solidFill>
                  <a:srgbClr val="4B5E75"/>
                </a:solidFill>
                <a:latin typeface="仿宋" panose="02010609060101010101" pitchFamily="49" charset="-122"/>
                <a:ea typeface="仿宋" panose="02010609060101010101" pitchFamily="49" charset="-122"/>
              </a:rPr>
              <a:t>方式 </a:t>
            </a:r>
            <a:r>
              <a:rPr lang="en-US" altLang="zh-CN" sz="2400" dirty="0">
                <a:solidFill>
                  <a:srgbClr val="4B5E75"/>
                </a:solidFill>
                <a:latin typeface="仿宋" panose="02010609060101010101" pitchFamily="49" charset="-122"/>
                <a:ea typeface="仿宋" panose="02010609060101010101" pitchFamily="49" charset="-122"/>
              </a:rPr>
              <a:t>1</a:t>
            </a:r>
            <a:r>
              <a:rPr lang="zh-CN" altLang="en-US" sz="2400" dirty="0">
                <a:solidFill>
                  <a:srgbClr val="4B5E75"/>
                </a:solidFill>
                <a:latin typeface="仿宋" panose="02010609060101010101" pitchFamily="49" charset="-122"/>
                <a:ea typeface="仿宋" panose="02010609060101010101" pitchFamily="49" charset="-122"/>
              </a:rPr>
              <a:t>，虽然得到的过程模型能够很好地描述事件日志中的行为，但是子模型和初始模型进行拼接的方法可能导致很多的重复节点，使得过程模型变得冗余和复杂；</a:t>
            </a:r>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r>
              <a:rPr lang="en-US" altLang="zh-CN" sz="2400" dirty="0">
                <a:solidFill>
                  <a:srgbClr val="4B5E75"/>
                </a:solidFill>
                <a:latin typeface="仿宋" panose="02010609060101010101" pitchFamily="49" charset="-122"/>
                <a:ea typeface="仿宋" panose="02010609060101010101" pitchFamily="49" charset="-122"/>
              </a:rPr>
              <a:t>	</a:t>
            </a:r>
            <a:r>
              <a:rPr lang="zh-CN" altLang="en-US" sz="2400" dirty="0">
                <a:solidFill>
                  <a:srgbClr val="4B5E75"/>
                </a:solidFill>
                <a:latin typeface="仿宋" panose="02010609060101010101" pitchFamily="49" charset="-122"/>
                <a:ea typeface="仿宋" panose="02010609060101010101" pitchFamily="49" charset="-122"/>
              </a:rPr>
              <a:t>方式 </a:t>
            </a:r>
            <a:r>
              <a:rPr lang="en-US" altLang="zh-CN" sz="2400" dirty="0">
                <a:solidFill>
                  <a:srgbClr val="4B5E75"/>
                </a:solidFill>
                <a:latin typeface="仿宋" panose="02010609060101010101" pitchFamily="49" charset="-122"/>
                <a:ea typeface="仿宋" panose="02010609060101010101" pitchFamily="49" charset="-122"/>
              </a:rPr>
              <a:t>2</a:t>
            </a:r>
            <a:r>
              <a:rPr lang="zh-CN" altLang="en-US" sz="2400" dirty="0">
                <a:solidFill>
                  <a:srgbClr val="4B5E75"/>
                </a:solidFill>
                <a:latin typeface="仿宋" panose="02010609060101010101" pitchFamily="49" charset="-122"/>
                <a:ea typeface="仿宋" panose="02010609060101010101" pitchFamily="49" charset="-122"/>
              </a:rPr>
              <a:t>，添加自循环结构之后也不一定能够很好的描述事件日志的行为，另外，自添加的</a:t>
            </a:r>
            <a:r>
              <a:rPr lang="en-US" altLang="zh-CN" sz="2400" dirty="0">
                <a:solidFill>
                  <a:srgbClr val="4B5E75"/>
                </a:solidFill>
                <a:latin typeface="仿宋" panose="02010609060101010101" pitchFamily="49" charset="-122"/>
                <a:ea typeface="仿宋" panose="02010609060101010101" pitchFamily="49" charset="-122"/>
              </a:rPr>
              <a:t>transition</a:t>
            </a:r>
            <a:r>
              <a:rPr lang="zh-CN" altLang="en-US" sz="2400" dirty="0">
                <a:solidFill>
                  <a:srgbClr val="4B5E75"/>
                </a:solidFill>
                <a:latin typeface="仿宋" panose="02010609060101010101" pitchFamily="49" charset="-122"/>
                <a:ea typeface="仿宋" panose="02010609060101010101" pitchFamily="49" charset="-122"/>
              </a:rPr>
              <a:t>节点会导致过程模型不够简洁和准确度下降。 </a:t>
            </a:r>
            <a:br>
              <a:rPr lang="zh-CN" altLang="en-US" sz="2400" dirty="0">
                <a:solidFill>
                  <a:srgbClr val="4B5E75"/>
                </a:solidFill>
                <a:latin typeface="仿宋" panose="02010609060101010101" pitchFamily="49" charset="-122"/>
                <a:ea typeface="仿宋" panose="02010609060101010101" pitchFamily="49" charset="-122"/>
              </a:rPr>
            </a:b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Tree>
    <p:custDataLst>
      <p:tags r:id="rId1"/>
    </p:custDataLst>
    <p:extLst>
      <p:ext uri="{BB962C8B-B14F-4D97-AF65-F5344CB8AC3E}">
        <p14:creationId xmlns:p14="http://schemas.microsoft.com/office/powerpoint/2010/main" val="2459360454"/>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2582</Words>
  <Application>Microsoft Office PowerPoint</Application>
  <PresentationFormat>宽屏</PresentationFormat>
  <Paragraphs>323</Paragraphs>
  <Slides>48</Slides>
  <Notes>37</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48</vt:i4>
      </vt:variant>
    </vt:vector>
  </HeadingPairs>
  <TitlesOfParts>
    <vt:vector size="57" baseType="lpstr">
      <vt:lpstr>Open Sans</vt:lpstr>
      <vt:lpstr>等线</vt:lpstr>
      <vt:lpstr>仿宋</vt:lpstr>
      <vt:lpstr>微软雅黑</vt:lpstr>
      <vt:lpstr>Arial</vt:lpstr>
      <vt:lpstr>Vrinda</vt:lpstr>
      <vt:lpstr>1_Office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zheng xianqi</cp:lastModifiedBy>
  <cp:revision>561</cp:revision>
  <dcterms:created xsi:type="dcterms:W3CDTF">2015-07-10T05:07:00Z</dcterms:created>
  <dcterms:modified xsi:type="dcterms:W3CDTF">2019-06-27T05:08:41Z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